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Play"/>
      <p:regular r:id="rId25"/>
      <p:bold r:id="rId26"/>
    </p:embeddedFont>
    <p:embeddedFont>
      <p:font typeface="Roboto Mono"/>
      <p:regular r:id="rId27"/>
      <p:bold r:id="rId28"/>
      <p:italic r:id="rId29"/>
      <p:boldItalic r:id="rId30"/>
    </p:embeddedFont>
    <p:embeddedFont>
      <p:font typeface="Cambria Math"/>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lay-bold.fntdata"/><Relationship Id="rId25" Type="http://schemas.openxmlformats.org/officeDocument/2006/relationships/font" Target="fonts/Play-regular.fntdata"/><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Mon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mbriaMath-regular.fntdata"/><Relationship Id="rId30" Type="http://schemas.openxmlformats.org/officeDocument/2006/relationships/font" Target="fonts/RobotoMon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6" name="Google Shape;31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Quinton</a:t>
            </a:r>
            <a:endParaRPr/>
          </a:p>
          <a:p>
            <a:pPr indent="0" lvl="0" marL="0" rtl="0" algn="l">
              <a:spcBef>
                <a:spcPts val="0"/>
              </a:spcBef>
              <a:spcAft>
                <a:spcPts val="0"/>
              </a:spcAft>
              <a:buNone/>
            </a:pPr>
            <a:r>
              <a:rPr lang="en-US"/>
              <a:t>Crypt cells include intestinal stem cells and proliferating progenitors, which rely more on glycolysis than OXPHOS to meet their energy demands. This results in a higher fraction of reduced NAD(P)H, leading to a lower redox ratio.</a:t>
            </a:r>
            <a:endParaRPr/>
          </a:p>
          <a:p>
            <a:pPr indent="0" lvl="0" marL="0" rtl="0" algn="l">
              <a:spcBef>
                <a:spcPts val="0"/>
              </a:spcBef>
              <a:spcAft>
                <a:spcPts val="0"/>
              </a:spcAft>
              <a:buNone/>
            </a:pPr>
            <a:r>
              <a:t/>
            </a:r>
            <a:endParaRPr/>
          </a:p>
        </p:txBody>
      </p:sp>
      <p:sp>
        <p:nvSpPr>
          <p:cNvPr id="334" name="Google Shape;33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Quinton</a:t>
            </a:r>
            <a:endParaRPr/>
          </a:p>
          <a:p>
            <a:pPr indent="0" lvl="0" marL="0" rtl="0" algn="l">
              <a:spcBef>
                <a:spcPts val="0"/>
              </a:spcBef>
              <a:spcAft>
                <a:spcPts val="0"/>
              </a:spcAft>
              <a:buNone/>
            </a:pPr>
            <a:r>
              <a:t/>
            </a:r>
            <a:endParaRPr/>
          </a:p>
        </p:txBody>
      </p:sp>
      <p:sp>
        <p:nvSpPr>
          <p:cNvPr id="342" name="Google Shape;34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Quinton</a:t>
            </a:r>
            <a:endParaRPr/>
          </a:p>
          <a:p>
            <a:pPr indent="0" lvl="0" marL="0" rtl="0" algn="l">
              <a:spcBef>
                <a:spcPts val="0"/>
              </a:spcBef>
              <a:spcAft>
                <a:spcPts val="0"/>
              </a:spcAft>
              <a:buNone/>
            </a:pPr>
            <a:r>
              <a:t/>
            </a:r>
            <a:endParaRPr/>
          </a:p>
        </p:txBody>
      </p:sp>
      <p:sp>
        <p:nvSpPr>
          <p:cNvPr id="357" name="Google Shape;35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Olivia</a:t>
            </a:r>
            <a:endParaRPr/>
          </a:p>
        </p:txBody>
      </p:sp>
      <p:sp>
        <p:nvSpPr>
          <p:cNvPr id="370" name="Google Shape;37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85750" lvl="0" marL="285750" rtl="0" algn="l">
              <a:spcBef>
                <a:spcPts val="0"/>
              </a:spcBef>
              <a:spcAft>
                <a:spcPts val="0"/>
              </a:spcAft>
              <a:buClr>
                <a:schemeClr val="dk1"/>
              </a:buClr>
              <a:buSzPts val="1200"/>
              <a:buFont typeface="Noto Sans Symbols"/>
              <a:buChar char="⮚"/>
            </a:pPr>
            <a:r>
              <a:rPr lang="en-US"/>
              <a:t>Gaurav</a:t>
            </a:r>
            <a:endParaRPr/>
          </a:p>
          <a:p>
            <a:pPr indent="-209550" lvl="0" marL="285750" rtl="0" algn="l">
              <a:spcBef>
                <a:spcPts val="0"/>
              </a:spcBef>
              <a:spcAft>
                <a:spcPts val="0"/>
              </a:spcAft>
              <a:buClr>
                <a:schemeClr val="dk1"/>
              </a:buClr>
              <a:buSzPts val="1200"/>
              <a:buFont typeface="Noto Sans Symbols"/>
              <a:buNone/>
            </a:pPr>
            <a:r>
              <a:t/>
            </a:r>
            <a:endParaRPr/>
          </a:p>
          <a:p>
            <a:pPr indent="-285750" lvl="0" marL="285750" rtl="0" algn="l">
              <a:spcBef>
                <a:spcPts val="0"/>
              </a:spcBef>
              <a:spcAft>
                <a:spcPts val="0"/>
              </a:spcAft>
              <a:buClr>
                <a:schemeClr val="dk1"/>
              </a:buClr>
              <a:buSzPts val="1200"/>
              <a:buFont typeface="Noto Sans Symbols"/>
              <a:buChar char="⮚"/>
            </a:pPr>
            <a:r>
              <a:rPr lang="en-US"/>
              <a:t>The specific organoid of interest in our experiment are intestinal organoids, which mimic the lining of a human small intestine Each organoid is composed of multiple villi, at the base of which is a crypt</a:t>
            </a:r>
            <a:endParaRPr/>
          </a:p>
          <a:p>
            <a:pPr indent="-209550" lvl="0" marL="285750" rtl="0" algn="l">
              <a:spcBef>
                <a:spcPts val="0"/>
              </a:spcBef>
              <a:spcAft>
                <a:spcPts val="0"/>
              </a:spcAft>
              <a:buClr>
                <a:schemeClr val="dk1"/>
              </a:buClr>
              <a:buSzPts val="1200"/>
              <a:buFont typeface="Noto Sans Symbols"/>
              <a:buNone/>
            </a:pPr>
            <a:r>
              <a:t/>
            </a:r>
            <a:endParaRPr/>
          </a:p>
          <a:p>
            <a:pPr indent="0" lvl="0" marL="0" rtl="0" algn="l">
              <a:spcBef>
                <a:spcPts val="0"/>
              </a:spcBef>
              <a:spcAft>
                <a:spcPts val="0"/>
              </a:spcAft>
              <a:buNone/>
            </a:pPr>
            <a:r>
              <a:rPr lang="en-US"/>
              <a:t>At the base of the villi are located Crypts which are the home of stem cells in the intestinal tract. Cells are constantly produced by the stem cells at the base of the crypt. The daughter cells rapidly proliferate and exit the crypt moving up in the villus. Then go on to differentiate into different types of cells. After reaching the top they commit apoptosis</a:t>
            </a:r>
            <a:endParaRPr/>
          </a:p>
          <a:p>
            <a:pPr indent="-209550" lvl="0" marL="285750" rtl="0" algn="l">
              <a:spcBef>
                <a:spcPts val="0"/>
              </a:spcBef>
              <a:spcAft>
                <a:spcPts val="0"/>
              </a:spcAft>
              <a:buClr>
                <a:schemeClr val="dk1"/>
              </a:buClr>
              <a:buSzPts val="1200"/>
              <a:buFont typeface="Noto Sans Symbols"/>
              <a:buNone/>
            </a:pPr>
            <a:r>
              <a:t/>
            </a:r>
            <a:endParaRPr/>
          </a:p>
          <a:p>
            <a:pPr indent="-285750" lvl="1" marL="742950" rtl="0" algn="l">
              <a:spcBef>
                <a:spcPts val="0"/>
              </a:spcBef>
              <a:spcAft>
                <a:spcPts val="0"/>
              </a:spcAft>
              <a:buClr>
                <a:schemeClr val="dk1"/>
              </a:buClr>
              <a:buSzPts val="1200"/>
              <a:buFont typeface="Noto Sans Symbols"/>
              <a:buChar char="⮚"/>
            </a:pPr>
            <a:r>
              <a:rPr lang="en-US"/>
              <a:t>Stems cells at the base of the crypts continue to produce cells, which differentiate as they proliferate and move up the villi</a:t>
            </a:r>
            <a:endParaRPr/>
          </a:p>
          <a:p>
            <a:pPr indent="-285750" lvl="1" marL="742950" rtl="0" algn="l">
              <a:spcBef>
                <a:spcPts val="0"/>
              </a:spcBef>
              <a:spcAft>
                <a:spcPts val="0"/>
              </a:spcAft>
              <a:buClr>
                <a:schemeClr val="dk1"/>
              </a:buClr>
              <a:buSzPts val="1200"/>
              <a:buFont typeface="Noto Sans Symbols"/>
              <a:buChar char="⮚"/>
            </a:pPr>
            <a:r>
              <a:rPr lang="en-US"/>
              <a:t>At the top of the villi, these cells undergo controlled self-destruction, or apoptosis</a:t>
            </a:r>
            <a:endParaRPr/>
          </a:p>
          <a:p>
            <a:pPr indent="0" lvl="0" marL="0" rtl="0" algn="l">
              <a:spcBef>
                <a:spcPts val="0"/>
              </a:spcBef>
              <a:spcAft>
                <a:spcPts val="0"/>
              </a:spcAft>
              <a:buNone/>
            </a:pPr>
            <a:r>
              <a:t/>
            </a:r>
            <a:endParaRPr/>
          </a:p>
        </p:txBody>
      </p:sp>
      <p:sp>
        <p:nvSpPr>
          <p:cNvPr id="125" name="Google Shape;12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Gaurav</a:t>
            </a:r>
            <a:endParaRPr/>
          </a:p>
        </p:txBody>
      </p:sp>
      <p:sp>
        <p:nvSpPr>
          <p:cNvPr id="135" name="Google Shape;13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Rishika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two-photon absorption cross-section δ, laser repetition rate f , laser pulse duration τ, laser wavelength , average power , numerical aperture of the objective (NA), Planck’s constant h, and speed of light c. </a:t>
            </a:r>
            <a:endParaRPr/>
          </a:p>
        </p:txBody>
      </p:sp>
      <p:sp>
        <p:nvSpPr>
          <p:cNvPr id="146" name="Google Shape;14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Rishika</a:t>
            </a:r>
            <a:endParaRPr/>
          </a:p>
          <a:p>
            <a:pPr indent="0" lvl="0" marL="0" rtl="0" algn="l">
              <a:spcBef>
                <a:spcPts val="0"/>
              </a:spcBef>
              <a:spcAft>
                <a:spcPts val="0"/>
              </a:spcAft>
              <a:buNone/>
            </a:pPr>
            <a:r>
              <a:rPr lang="en-US"/>
              <a:t>Pulse duration is 100fs and repetition rate (frequency) is 80MHz. Tunable wavelength. Epi-configuration. Adjustable detection using flip mirror to direct the brightfield light to CCD camera for positioning of sample and fluorescence emission collection in PMT</a:t>
            </a:r>
            <a:endParaRPr/>
          </a:p>
        </p:txBody>
      </p:sp>
      <p:sp>
        <p:nvSpPr>
          <p:cNvPr id="186" name="Google Shape;18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14300" lvl="0" marL="0" rtl="0" algn="l">
              <a:spcBef>
                <a:spcPts val="0"/>
              </a:spcBef>
              <a:spcAft>
                <a:spcPts val="0"/>
              </a:spcAft>
              <a:buClr>
                <a:srgbClr val="000000"/>
              </a:buClr>
              <a:buSzPts val="1800"/>
              <a:buFont typeface="Play"/>
              <a:buAutoNum type="arabicPeriod"/>
            </a:pPr>
            <a:r>
              <a:rPr b="0" i="0" lang="en-US" sz="1800" u="none" strike="noStrike">
                <a:solidFill>
                  <a:srgbClr val="000000"/>
                </a:solidFill>
                <a:latin typeface="Arial"/>
                <a:ea typeface="Arial"/>
                <a:cs typeface="Arial"/>
                <a:sym typeface="Arial"/>
              </a:rPr>
              <a:t>Olivia</a:t>
            </a:r>
            <a:endParaRPr/>
          </a:p>
          <a:p>
            <a:pPr indent="-114300" lvl="0" marL="0" rtl="0" algn="l">
              <a:spcBef>
                <a:spcPts val="0"/>
              </a:spcBef>
              <a:spcAft>
                <a:spcPts val="0"/>
              </a:spcAft>
              <a:buClr>
                <a:srgbClr val="000000"/>
              </a:buClr>
              <a:buSzPts val="1800"/>
              <a:buFont typeface="Play"/>
              <a:buAutoNum type="arabicPeriod"/>
            </a:pPr>
            <a:r>
              <a:rPr b="0" i="0" lang="en-US" sz="1800" u="none" strike="noStrike">
                <a:solidFill>
                  <a:srgbClr val="000000"/>
                </a:solidFill>
                <a:latin typeface="Arial"/>
                <a:ea typeface="Arial"/>
                <a:cs typeface="Arial"/>
                <a:sym typeface="Arial"/>
              </a:rPr>
              <a:t>Get the average intensity image by averaging the 8 frames in each FOV. </a:t>
            </a:r>
            <a:endParaRPr/>
          </a:p>
          <a:p>
            <a:pPr indent="-114300" lvl="0" marL="0" rtl="0" algn="l">
              <a:spcBef>
                <a:spcPts val="0"/>
              </a:spcBef>
              <a:spcAft>
                <a:spcPts val="0"/>
              </a:spcAft>
              <a:buClr>
                <a:srgbClr val="000000"/>
              </a:buClr>
              <a:buSzPts val="1800"/>
              <a:buFont typeface="Play"/>
              <a:buAutoNum type="arabicPeriod"/>
            </a:pPr>
            <a:r>
              <a:rPr b="1" i="0" lang="en-US" sz="1800" u="none" strike="noStrike">
                <a:solidFill>
                  <a:srgbClr val="000000"/>
                </a:solidFill>
                <a:latin typeface="Arial"/>
                <a:ea typeface="Arial"/>
                <a:cs typeface="Arial"/>
                <a:sym typeface="Arial"/>
              </a:rPr>
              <a:t>Background Subtraction</a:t>
            </a:r>
            <a:r>
              <a:rPr b="0" i="0" lang="en-US" sz="1800" u="none" strike="noStrike">
                <a:solidFill>
                  <a:srgbClr val="000000"/>
                </a:solidFill>
                <a:latin typeface="Arial"/>
                <a:ea typeface="Arial"/>
                <a:cs typeface="Arial"/>
                <a:sym typeface="Arial"/>
              </a:rPr>
              <a:t>: Use a region of interest (ROI) with no signal (e.g., background area in the image) to subtract background intensity from both 755 nm and 860 nm images.</a:t>
            </a:r>
            <a:endParaRPr/>
          </a:p>
          <a:p>
            <a:pPr indent="-114300" lvl="0" marL="0" rtl="0" algn="l">
              <a:spcBef>
                <a:spcPts val="0"/>
              </a:spcBef>
              <a:spcAft>
                <a:spcPts val="0"/>
              </a:spcAft>
              <a:buClr>
                <a:srgbClr val="000000"/>
              </a:buClr>
              <a:buSzPts val="1800"/>
              <a:buFont typeface="Play"/>
              <a:buAutoNum type="arabicPeriod"/>
            </a:pPr>
            <a:r>
              <a:rPr b="1" i="0" lang="en-US" sz="1800" u="none" strike="noStrike">
                <a:solidFill>
                  <a:srgbClr val="000000"/>
                </a:solidFill>
                <a:latin typeface="Arial"/>
                <a:ea typeface="Arial"/>
                <a:cs typeface="Arial"/>
                <a:sym typeface="Arial"/>
              </a:rPr>
              <a:t>Alignment adjustment between the 2 channels</a:t>
            </a:r>
            <a:r>
              <a:rPr b="0" i="0" lang="en-US" sz="1800" u="none" strike="noStrike">
                <a:solidFill>
                  <a:srgbClr val="000000"/>
                </a:solidFill>
                <a:latin typeface="Arial"/>
                <a:ea typeface="Arial"/>
                <a:cs typeface="Arial"/>
                <a:sym typeface="Arial"/>
              </a:rPr>
              <a:t>: Align the 755 nm and 860 nm images to correct for any spatial shifts or distortions due to the scanning system. Use image registration techniques (e.g., rigid or affine transformation) if required.</a:t>
            </a:r>
            <a:endParaRPr/>
          </a:p>
          <a:p>
            <a:pPr indent="-114300" lvl="0" marL="0" rtl="0" algn="l">
              <a:spcBef>
                <a:spcPts val="0"/>
              </a:spcBef>
              <a:spcAft>
                <a:spcPts val="0"/>
              </a:spcAft>
              <a:buClr>
                <a:srgbClr val="000000"/>
              </a:buClr>
              <a:buSzPts val="1800"/>
              <a:buFont typeface="Play"/>
              <a:buAutoNum type="arabicPeriod"/>
            </a:pPr>
            <a:r>
              <a:rPr b="1" i="0" lang="en-US" sz="1800" u="none" strike="noStrike">
                <a:solidFill>
                  <a:srgbClr val="000000"/>
                </a:solidFill>
                <a:latin typeface="Arial"/>
                <a:ea typeface="Arial"/>
                <a:cs typeface="Arial"/>
                <a:sym typeface="Arial"/>
              </a:rPr>
              <a:t>Noise Reduction</a:t>
            </a:r>
            <a:r>
              <a:rPr b="0" i="0" lang="en-US" sz="1800" u="none" strike="noStrike">
                <a:solidFill>
                  <a:srgbClr val="000000"/>
                </a:solidFill>
                <a:latin typeface="Arial"/>
                <a:ea typeface="Arial"/>
                <a:cs typeface="Arial"/>
                <a:sym typeface="Arial"/>
              </a:rPr>
              <a:t>: Apply median filters to reduce noise in each FOV while preserving the signal.</a:t>
            </a:r>
            <a:endParaRPr/>
          </a:p>
          <a:p>
            <a:pPr indent="-114300" lvl="0" marL="0" rtl="0" algn="l">
              <a:spcBef>
                <a:spcPts val="0"/>
              </a:spcBef>
              <a:spcAft>
                <a:spcPts val="0"/>
              </a:spcAft>
              <a:buClr>
                <a:srgbClr val="000000"/>
              </a:buClr>
              <a:buSzPts val="1800"/>
              <a:buFont typeface="Play"/>
              <a:buAutoNum type="arabicPeriod"/>
            </a:pPr>
            <a:r>
              <a:rPr b="1" i="0" lang="en-US" sz="1800" u="none" strike="noStrike">
                <a:solidFill>
                  <a:srgbClr val="000000"/>
                </a:solidFill>
                <a:latin typeface="Arial"/>
                <a:ea typeface="Arial"/>
                <a:cs typeface="Arial"/>
                <a:sym typeface="Arial"/>
              </a:rPr>
              <a:t>Intensity Normalization</a:t>
            </a:r>
            <a:r>
              <a:rPr b="0" i="0" lang="en-US" sz="1800" u="none" strike="noStrike">
                <a:solidFill>
                  <a:srgbClr val="000000"/>
                </a:solidFill>
                <a:latin typeface="Arial"/>
                <a:ea typeface="Arial"/>
                <a:cs typeface="Arial"/>
                <a:sym typeface="Arial"/>
              </a:rPr>
              <a:t>: Normalize the intensity of </a:t>
            </a:r>
            <a:r>
              <a:rPr b="1" i="0" lang="en-US" sz="1800" u="none" strike="noStrike">
                <a:solidFill>
                  <a:srgbClr val="000000"/>
                </a:solidFill>
                <a:latin typeface="Arial"/>
                <a:ea typeface="Arial"/>
                <a:cs typeface="Arial"/>
                <a:sym typeface="Arial"/>
              </a:rPr>
              <a:t>each pixel in the image</a:t>
            </a:r>
            <a:r>
              <a:rPr b="0" i="0" lang="en-US" sz="1800" u="none" strike="noStrike">
                <a:solidFill>
                  <a:srgbClr val="000000"/>
                </a:solidFill>
                <a:latin typeface="Arial"/>
                <a:ea typeface="Arial"/>
                <a:cs typeface="Arial"/>
                <a:sym typeface="Arial"/>
              </a:rPr>
              <a:t> with the corresponding power at that z step (Indicated in the naming of the file – See the NOTE below)</a:t>
            </a:r>
            <a:endParaRPr/>
          </a:p>
          <a:p>
            <a:pPr indent="0" lvl="0" marL="457200" rtl="0" algn="l">
              <a:spcBef>
                <a:spcPts val="0"/>
              </a:spcBef>
              <a:spcAft>
                <a:spcPts val="0"/>
              </a:spcAft>
              <a:buNone/>
            </a:pPr>
            <a:r>
              <a:rPr b="1" i="0" lang="en-US" sz="1800" u="none" strike="noStrike">
                <a:solidFill>
                  <a:srgbClr val="000000"/>
                </a:solidFill>
                <a:latin typeface="Arial"/>
                <a:ea typeface="Arial"/>
                <a:cs typeface="Arial"/>
                <a:sym typeface="Arial"/>
              </a:rPr>
              <a:t>**NOTE</a:t>
            </a:r>
            <a:r>
              <a:rPr b="0" i="0" lang="en-US" sz="1800" u="none" strike="noStrike">
                <a:solidFill>
                  <a:srgbClr val="000000"/>
                </a:solidFill>
                <a:latin typeface="Arial"/>
                <a:ea typeface="Arial"/>
                <a:cs typeface="Arial"/>
                <a:sym typeface="Arial"/>
              </a:rPr>
              <a:t>:</a:t>
            </a:r>
            <a:endParaRPr b="0"/>
          </a:p>
          <a:p>
            <a:pPr indent="0" lvl="0" marL="457200" rtl="0" algn="l">
              <a:spcBef>
                <a:spcPts val="0"/>
              </a:spcBef>
              <a:spcAft>
                <a:spcPts val="0"/>
              </a:spcAft>
              <a:buNone/>
            </a:pPr>
            <a:r>
              <a:rPr b="0" i="0" lang="en-US" sz="1800" u="none" strike="noStrike">
                <a:solidFill>
                  <a:srgbClr val="000000"/>
                </a:solidFill>
                <a:latin typeface="Arial"/>
                <a:ea typeface="Arial"/>
                <a:cs typeface="Arial"/>
                <a:sym typeface="Arial"/>
              </a:rPr>
              <a:t>The laser power mentioned in the naming of each file is the power measured at the</a:t>
            </a:r>
            <a:r>
              <a:rPr b="1" i="0" lang="en-US" sz="1800" u="none" strike="noStrike">
                <a:solidFill>
                  <a:srgbClr val="000000"/>
                </a:solidFill>
                <a:latin typeface="Arial"/>
                <a:ea typeface="Arial"/>
                <a:cs typeface="Arial"/>
                <a:sym typeface="Arial"/>
              </a:rPr>
              <a:t> </a:t>
            </a:r>
            <a:r>
              <a:rPr b="0" i="0" lang="en-US" sz="1800" u="none" strike="noStrike">
                <a:solidFill>
                  <a:srgbClr val="000000"/>
                </a:solidFill>
                <a:latin typeface="Arial"/>
                <a:ea typeface="Arial"/>
                <a:cs typeface="Arial"/>
                <a:sym typeface="Arial"/>
              </a:rPr>
              <a:t>laser source. However, after the optical setup only a certain percentage of the initial power is transmitted at the sample. In our case this transmission was measured to be 20% for both the channels (745 nm and 860nm). So, during normalization use only </a:t>
            </a:r>
            <a:r>
              <a:rPr b="1" i="0" lang="en-US" sz="1800" u="none" strike="noStrike">
                <a:solidFill>
                  <a:srgbClr val="000000"/>
                </a:solidFill>
                <a:latin typeface="Arial"/>
                <a:ea typeface="Arial"/>
                <a:cs typeface="Arial"/>
                <a:sym typeface="Arial"/>
              </a:rPr>
              <a:t>20% of power</a:t>
            </a:r>
            <a:r>
              <a:rPr b="0" i="0" lang="en-US" sz="1800" u="none" strike="noStrike">
                <a:solidFill>
                  <a:srgbClr val="000000"/>
                </a:solidFill>
                <a:latin typeface="Arial"/>
                <a:ea typeface="Arial"/>
                <a:cs typeface="Arial"/>
                <a:sym typeface="Arial"/>
              </a:rPr>
              <a:t> which is mentioned in the name</a:t>
            </a:r>
            <a:endParaRPr b="0"/>
          </a:p>
          <a:p>
            <a:pPr indent="0" lvl="0" marL="0" rtl="0" algn="ctr">
              <a:spcBef>
                <a:spcPts val="0"/>
              </a:spcBef>
              <a:spcAft>
                <a:spcPts val="0"/>
              </a:spcAft>
              <a:buNone/>
            </a:pPr>
            <a:r>
              <a:rPr b="0" i="0" lang="en-US" sz="1800" u="none" strike="noStrike">
                <a:solidFill>
                  <a:srgbClr val="000000"/>
                </a:solidFill>
                <a:latin typeface="Cambria Math"/>
                <a:ea typeface="Cambria Math"/>
                <a:cs typeface="Cambria Math"/>
                <a:sym typeface="Cambria Math"/>
              </a:rPr>
              <a:t>Inormalized=ImeasuredPower2</a:t>
            </a:r>
            <a:endParaRPr b="0"/>
          </a:p>
          <a:p>
            <a:pPr indent="-76200" lvl="0" marL="0" rtl="0" algn="l">
              <a:spcBef>
                <a:spcPts val="800"/>
              </a:spcBef>
              <a:spcAft>
                <a:spcPts val="0"/>
              </a:spcAft>
              <a:buClr>
                <a:schemeClr val="dk1"/>
              </a:buClr>
              <a:buSzPts val="1200"/>
              <a:buFont typeface="Play"/>
              <a:buAutoNum type="arabicPeriod"/>
            </a:pPr>
            <a:br>
              <a:rPr b="0" lang="en-US"/>
            </a:br>
            <a:r>
              <a:rPr b="1" i="0" lang="en-US" sz="1800" u="none" strike="noStrike">
                <a:solidFill>
                  <a:srgbClr val="000000"/>
                </a:solidFill>
                <a:latin typeface="Arial"/>
                <a:ea typeface="Arial"/>
                <a:cs typeface="Arial"/>
                <a:sym typeface="Arial"/>
              </a:rPr>
              <a:t>Redox Ratio Calculation</a:t>
            </a:r>
            <a:endParaRPr/>
          </a:p>
          <a:p>
            <a:pPr indent="0" lvl="0" marL="457200" rtl="0" algn="l">
              <a:spcBef>
                <a:spcPts val="0"/>
              </a:spcBef>
              <a:spcAft>
                <a:spcPts val="0"/>
              </a:spcAft>
              <a:buNone/>
            </a:pPr>
            <a:r>
              <a:rPr b="0" i="0" lang="en-US" sz="1800" u="none" strike="noStrike">
                <a:solidFill>
                  <a:srgbClr val="000000"/>
                </a:solidFill>
                <a:latin typeface="Arial"/>
                <a:ea typeface="Arial"/>
                <a:cs typeface="Arial"/>
                <a:sym typeface="Arial"/>
              </a:rPr>
              <a:t>Perform following calculation to get Optical redox ratio for each pixel in the FOV:</a:t>
            </a:r>
            <a:endParaRPr b="0"/>
          </a:p>
          <a:p>
            <a:pPr indent="0" lvl="0" marL="0" rtl="0" algn="ctr">
              <a:spcBef>
                <a:spcPts val="0"/>
              </a:spcBef>
              <a:spcAft>
                <a:spcPts val="0"/>
              </a:spcAft>
              <a:buNone/>
            </a:pPr>
            <a:r>
              <a:rPr b="0" i="0" lang="en-US" sz="1800" u="none" strike="noStrike">
                <a:solidFill>
                  <a:srgbClr val="000000"/>
                </a:solidFill>
                <a:latin typeface="Cambria Math"/>
                <a:ea typeface="Cambria Math"/>
                <a:cs typeface="Cambria Math"/>
                <a:sym typeface="Cambria Math"/>
              </a:rPr>
              <a:t>Redox Ratio=FAD Intensity (860nm)NADPH Intensity 745 nm+FAD Intensity (860nm)</a:t>
            </a:r>
            <a:endParaRPr/>
          </a:p>
          <a:p>
            <a:pPr indent="0" lvl="0" marL="0" rtl="0" algn="ctr">
              <a:spcBef>
                <a:spcPts val="800"/>
              </a:spcBef>
              <a:spcAft>
                <a:spcPts val="0"/>
              </a:spcAft>
              <a:buNone/>
            </a:pPr>
            <a:r>
              <a:t/>
            </a:r>
            <a:endParaRPr b="0" i="0" sz="1800" u="none" strike="noStrike">
              <a:solidFill>
                <a:srgbClr val="000000"/>
              </a:solidFill>
              <a:latin typeface="Cambria Math"/>
              <a:ea typeface="Cambria Math"/>
              <a:cs typeface="Cambria Math"/>
              <a:sym typeface="Cambria Math"/>
            </a:endParaRPr>
          </a:p>
          <a:p>
            <a:pPr indent="0" lvl="0" marL="0" rtl="0" algn="ctr">
              <a:spcBef>
                <a:spcPts val="800"/>
              </a:spcBef>
              <a:spcAft>
                <a:spcPts val="0"/>
              </a:spcAft>
              <a:buNone/>
            </a:pPr>
            <a:r>
              <a:rPr b="0" i="0" lang="en-US" sz="1800" u="none" strike="noStrike">
                <a:solidFill>
                  <a:srgbClr val="000000"/>
                </a:solidFill>
                <a:latin typeface="Cambria Math"/>
                <a:ea typeface="Cambria Math"/>
                <a:cs typeface="Cambria Math"/>
                <a:sym typeface="Cambria Math"/>
              </a:rPr>
              <a:t>Analysis</a:t>
            </a:r>
            <a:endParaRPr b="0"/>
          </a:p>
          <a:p>
            <a:pPr indent="-114300" lvl="0" marL="228600" rtl="0" algn="l">
              <a:spcBef>
                <a:spcPts val="800"/>
              </a:spcBef>
              <a:spcAft>
                <a:spcPts val="0"/>
              </a:spcAft>
              <a:buClr>
                <a:srgbClr val="000000"/>
              </a:buClr>
              <a:buSzPts val="1800"/>
              <a:buFont typeface="Play"/>
              <a:buAutoNum type="arabicPeriod"/>
            </a:pPr>
            <a:r>
              <a:rPr b="1" i="0" lang="en-US" sz="1800" u="none" strike="noStrike">
                <a:solidFill>
                  <a:srgbClr val="000000"/>
                </a:solidFill>
                <a:latin typeface="Arial"/>
                <a:ea typeface="Arial"/>
                <a:cs typeface="Arial"/>
                <a:sym typeface="Arial"/>
              </a:rPr>
              <a:t>Averaging across depth: </a:t>
            </a:r>
            <a:r>
              <a:rPr b="0" i="0" lang="en-US" sz="1800" u="none" strike="noStrike">
                <a:solidFill>
                  <a:srgbClr val="000000"/>
                </a:solidFill>
                <a:latin typeface="Arial"/>
                <a:ea typeface="Arial"/>
                <a:cs typeface="Arial"/>
                <a:sym typeface="Arial"/>
              </a:rPr>
              <a:t>Select specific ROI (at least 3) in each image and compute the mean/median redox ratio. Plot depth dependent changes by plotting redox ratio profiles across z stack.</a:t>
            </a:r>
            <a:endParaRPr b="1" i="0" sz="1800" u="none" strike="noStrike">
              <a:solidFill>
                <a:srgbClr val="000000"/>
              </a:solidFill>
              <a:latin typeface="Arial"/>
              <a:ea typeface="Arial"/>
              <a:cs typeface="Arial"/>
              <a:sym typeface="Arial"/>
            </a:endParaRPr>
          </a:p>
          <a:p>
            <a:pPr indent="-114300" lvl="0" marL="228600" rtl="0" algn="l">
              <a:spcBef>
                <a:spcPts val="0"/>
              </a:spcBef>
              <a:spcAft>
                <a:spcPts val="0"/>
              </a:spcAft>
              <a:buClr>
                <a:srgbClr val="000000"/>
              </a:buClr>
              <a:buSzPts val="1800"/>
              <a:buFont typeface="Play"/>
              <a:buAutoNum type="arabicPeriod"/>
            </a:pPr>
            <a:r>
              <a:rPr b="1" i="0" lang="en-US" sz="1800" u="none" strike="noStrike">
                <a:solidFill>
                  <a:srgbClr val="000000"/>
                </a:solidFill>
                <a:latin typeface="Arial"/>
                <a:ea typeface="Arial"/>
                <a:cs typeface="Arial"/>
                <a:sym typeface="Arial"/>
              </a:rPr>
              <a:t>Comparison between control vs DOX treated organoids: </a:t>
            </a:r>
            <a:r>
              <a:rPr b="0" i="0" lang="en-US" sz="1800" u="none" strike="noStrike">
                <a:solidFill>
                  <a:srgbClr val="000000"/>
                </a:solidFill>
                <a:latin typeface="Arial"/>
                <a:ea typeface="Arial"/>
                <a:cs typeface="Arial"/>
                <a:sym typeface="Arial"/>
              </a:rPr>
              <a:t>Can do 2 sample t-test to compare between the 2 groups</a:t>
            </a:r>
            <a:endParaRPr b="1" i="0" sz="1800" u="none" strike="noStrike">
              <a:solidFill>
                <a:srgbClr val="000000"/>
              </a:solidFill>
              <a:latin typeface="Arial"/>
              <a:ea typeface="Arial"/>
              <a:cs typeface="Arial"/>
              <a:sym typeface="Arial"/>
            </a:endParaRPr>
          </a:p>
          <a:p>
            <a:pPr indent="-114300" lvl="0" marL="228600" rtl="0" algn="l">
              <a:spcBef>
                <a:spcPts val="0"/>
              </a:spcBef>
              <a:spcAft>
                <a:spcPts val="0"/>
              </a:spcAft>
              <a:buClr>
                <a:srgbClr val="000000"/>
              </a:buClr>
              <a:buSzPts val="1800"/>
              <a:buFont typeface="Play"/>
              <a:buAutoNum type="arabicPeriod"/>
            </a:pPr>
            <a:r>
              <a:rPr b="1" i="0" lang="en-US" sz="1800" u="none" strike="noStrike">
                <a:solidFill>
                  <a:srgbClr val="000000"/>
                </a:solidFill>
                <a:latin typeface="Arial"/>
                <a:ea typeface="Arial"/>
                <a:cs typeface="Arial"/>
                <a:sym typeface="Arial"/>
              </a:rPr>
              <a:t>Qualitative visualization</a:t>
            </a:r>
            <a:r>
              <a:rPr b="0" i="0" lang="en-US" sz="1800" u="none" strike="noStrike">
                <a:solidFill>
                  <a:srgbClr val="000000"/>
                </a:solidFill>
                <a:latin typeface="Arial"/>
                <a:ea typeface="Arial"/>
                <a:cs typeface="Arial"/>
                <a:sym typeface="Arial"/>
              </a:rPr>
              <a:t>: Take max z project across the z stack in each folder, then do the normalization and Redox ratio calculation and then create a colormap (eg. Red to blue) for low to high redox ratio. </a:t>
            </a:r>
            <a:endParaRPr/>
          </a:p>
          <a:p>
            <a:pPr indent="0" lvl="0" marL="685800" rtl="0" algn="l">
              <a:spcBef>
                <a:spcPts val="0"/>
              </a:spcBef>
              <a:spcAft>
                <a:spcPts val="0"/>
              </a:spcAft>
              <a:buNone/>
            </a:pPr>
            <a:r>
              <a:rPr b="0" i="0" lang="en-US" sz="1800" u="none" strike="noStrike">
                <a:solidFill>
                  <a:srgbClr val="000000"/>
                </a:solidFill>
                <a:latin typeface="Arial"/>
                <a:ea typeface="Arial"/>
                <a:cs typeface="Arial"/>
                <a:sym typeface="Arial"/>
              </a:rPr>
              <a:t>This will help in visualization and qualitative comparison between the control vs treated organoids</a:t>
            </a:r>
            <a:endParaRPr b="0"/>
          </a:p>
          <a:p>
            <a:pPr indent="0" lvl="0" marL="0" rtl="0" algn="l">
              <a:spcBef>
                <a:spcPts val="800"/>
              </a:spcBef>
              <a:spcAft>
                <a:spcPts val="0"/>
              </a:spcAft>
              <a:buNone/>
            </a:pPr>
            <a:br>
              <a:rPr b="0" lang="en-US"/>
            </a:br>
            <a:endParaRPr/>
          </a:p>
        </p:txBody>
      </p:sp>
      <p:sp>
        <p:nvSpPr>
          <p:cNvPr id="210" name="Google Shape;21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Olivia</a:t>
            </a:r>
            <a:endParaRPr/>
          </a:p>
        </p:txBody>
      </p:sp>
      <p:sp>
        <p:nvSpPr>
          <p:cNvPr id="256" name="Google Shape;25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39" name="Google Shape;39;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gif"/><Relationship Id="rId4" Type="http://schemas.openxmlformats.org/officeDocument/2006/relationships/image" Target="../media/image3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gif"/><Relationship Id="rId4" Type="http://schemas.openxmlformats.org/officeDocument/2006/relationships/image" Target="../media/image2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9.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4.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0.jp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8.jpg"/><Relationship Id="rId5"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3"/>
          <p:cNvSpPr/>
          <p:nvPr/>
        </p:nvSpPr>
        <p:spPr>
          <a:xfrm>
            <a:off x="3051"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89" name="Google Shape;89;p13"/>
          <p:cNvGrpSpPr/>
          <p:nvPr/>
        </p:nvGrpSpPr>
        <p:grpSpPr>
          <a:xfrm>
            <a:off x="0" y="0"/>
            <a:ext cx="12188952" cy="6858000"/>
            <a:chOff x="651279" y="598259"/>
            <a:chExt cx="10889442" cy="5680742"/>
          </a:xfrm>
        </p:grpSpPr>
        <p:sp>
          <p:nvSpPr>
            <p:cNvPr id="90" name="Google Shape;90;p13"/>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1" name="Google Shape;91;p13"/>
            <p:cNvSpPr/>
            <p:nvPr/>
          </p:nvSpPr>
          <p:spPr>
            <a:xfrm>
              <a:off x="651279" y="598259"/>
              <a:ext cx="10889442" cy="5680742"/>
            </a:xfrm>
            <a:prstGeom prst="rect">
              <a:avLst/>
            </a:prstGeom>
            <a:solidFill>
              <a:schemeClr val="accent6">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92" name="Google Shape;92;p13"/>
          <p:cNvGrpSpPr/>
          <p:nvPr/>
        </p:nvGrpSpPr>
        <p:grpSpPr>
          <a:xfrm>
            <a:off x="1524" y="0"/>
            <a:ext cx="12188952" cy="6858000"/>
            <a:chOff x="0" y="0"/>
            <a:chExt cx="12188952" cy="6858000"/>
          </a:xfrm>
        </p:grpSpPr>
        <p:sp>
          <p:nvSpPr>
            <p:cNvPr id="93" name="Google Shape;93;p13"/>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 name="Google Shape;94;p13"/>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13"/>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 name="Google Shape;96;p13"/>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7" name="Google Shape;97;p13"/>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8" name="Google Shape;98;p13"/>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9" name="Google Shape;99;p13"/>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00" name="Google Shape;100;p13"/>
          <p:cNvSpPr txBox="1"/>
          <p:nvPr>
            <p:ph type="ctrTitle"/>
          </p:nvPr>
        </p:nvSpPr>
        <p:spPr>
          <a:xfrm>
            <a:off x="789708" y="666351"/>
            <a:ext cx="10558405" cy="304433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Arial"/>
              <a:buNone/>
            </a:pPr>
            <a:r>
              <a:rPr b="0" i="0" lang="en-US" sz="3600">
                <a:solidFill>
                  <a:schemeClr val="lt1"/>
                </a:solidFill>
                <a:latin typeface="Arial"/>
                <a:ea typeface="Arial"/>
                <a:cs typeface="Arial"/>
                <a:sym typeface="Arial"/>
              </a:rPr>
              <a:t>Redox ratio imaging of intestinal organoids using 2-photon microscopy</a:t>
            </a:r>
            <a:endParaRPr sz="9600">
              <a:solidFill>
                <a:schemeClr val="lt1"/>
              </a:solidFill>
            </a:endParaRPr>
          </a:p>
        </p:txBody>
      </p:sp>
      <p:sp>
        <p:nvSpPr>
          <p:cNvPr id="101" name="Google Shape;101;p13"/>
          <p:cNvSpPr txBox="1"/>
          <p:nvPr>
            <p:ph idx="1" type="subTitle"/>
          </p:nvPr>
        </p:nvSpPr>
        <p:spPr>
          <a:xfrm>
            <a:off x="789708" y="4167100"/>
            <a:ext cx="10558405" cy="2234485"/>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1600"/>
              <a:buNone/>
            </a:pPr>
            <a:r>
              <a:rPr b="1" lang="en-US" sz="1600">
                <a:solidFill>
                  <a:schemeClr val="lt1"/>
                </a:solidFill>
              </a:rPr>
              <a:t>Presented by:</a:t>
            </a:r>
            <a:endParaRPr/>
          </a:p>
          <a:p>
            <a:pPr indent="0" lvl="0" marL="0" rtl="0" algn="ctr">
              <a:lnSpc>
                <a:spcPct val="90000"/>
              </a:lnSpc>
              <a:spcBef>
                <a:spcPts val="1000"/>
              </a:spcBef>
              <a:spcAft>
                <a:spcPts val="0"/>
              </a:spcAft>
              <a:buClr>
                <a:schemeClr val="lt1"/>
              </a:buClr>
              <a:buSzPts val="1600"/>
              <a:buNone/>
            </a:pPr>
            <a:r>
              <a:rPr b="1" lang="en-US" sz="1600">
                <a:solidFill>
                  <a:schemeClr val="lt1"/>
                </a:solidFill>
              </a:rPr>
              <a:t>Rishika Khanna, Olivia Radek, Quinton Pham, Gaurav Gomber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p22"/>
          <p:cNvSpPr/>
          <p:nvPr/>
        </p:nvSpPr>
        <p:spPr>
          <a:xfrm>
            <a:off x="3051"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69" name="Google Shape;269;p22"/>
          <p:cNvGrpSpPr/>
          <p:nvPr/>
        </p:nvGrpSpPr>
        <p:grpSpPr>
          <a:xfrm>
            <a:off x="-2848" y="0"/>
            <a:ext cx="12188949" cy="6858000"/>
            <a:chOff x="-2848" y="0"/>
            <a:chExt cx="12188949" cy="6858000"/>
          </a:xfrm>
        </p:grpSpPr>
        <p:sp>
          <p:nvSpPr>
            <p:cNvPr id="270" name="Google Shape;270;p22"/>
            <p:cNvSpPr/>
            <p:nvPr/>
          </p:nvSpPr>
          <p:spPr>
            <a:xfrm>
              <a:off x="-2848" y="0"/>
              <a:ext cx="12188949" cy="6858000"/>
            </a:xfrm>
            <a:prstGeom prst="rect">
              <a:avLst/>
            </a:prstGeom>
            <a:solidFill>
              <a:schemeClr val="accent5">
                <a:alpha val="4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22"/>
            <p:cNvSpPr/>
            <p:nvPr/>
          </p:nvSpPr>
          <p:spPr>
            <a:xfrm>
              <a:off x="-2848" y="0"/>
              <a:ext cx="12188949" cy="6858000"/>
            </a:xfrm>
            <a:prstGeom prst="rect">
              <a:avLst/>
            </a:prstGeom>
            <a:solidFill>
              <a:schemeClr val="accent6">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72" name="Google Shape;272;p22"/>
          <p:cNvGrpSpPr/>
          <p:nvPr/>
        </p:nvGrpSpPr>
        <p:grpSpPr>
          <a:xfrm>
            <a:off x="651279" y="598259"/>
            <a:ext cx="10889442" cy="5680742"/>
            <a:chOff x="651279" y="598259"/>
            <a:chExt cx="10889442" cy="5680742"/>
          </a:xfrm>
        </p:grpSpPr>
        <p:sp>
          <p:nvSpPr>
            <p:cNvPr id="273" name="Google Shape;273;p22"/>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22"/>
            <p:cNvSpPr/>
            <p:nvPr/>
          </p:nvSpPr>
          <p:spPr>
            <a:xfrm>
              <a:off x="651279" y="598259"/>
              <a:ext cx="10889442" cy="5680742"/>
            </a:xfrm>
            <a:prstGeom prst="rect">
              <a:avLst/>
            </a:prstGeom>
            <a:solidFill>
              <a:schemeClr val="accent6">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275" name="Google Shape;275;p22"/>
          <p:cNvGrpSpPr/>
          <p:nvPr/>
        </p:nvGrpSpPr>
        <p:grpSpPr>
          <a:xfrm>
            <a:off x="1524" y="0"/>
            <a:ext cx="12188952" cy="6858000"/>
            <a:chOff x="0" y="0"/>
            <a:chExt cx="12188952" cy="6858000"/>
          </a:xfrm>
        </p:grpSpPr>
        <p:sp>
          <p:nvSpPr>
            <p:cNvPr id="276" name="Google Shape;276;p22"/>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22"/>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8" name="Google Shape;278;p22"/>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9" name="Google Shape;279;p22"/>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0" name="Google Shape;280;p22"/>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1" name="Google Shape;281;p22"/>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2" name="Google Shape;282;p22"/>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83" name="Google Shape;283;p22"/>
          <p:cNvSpPr txBox="1"/>
          <p:nvPr>
            <p:ph type="title"/>
          </p:nvPr>
        </p:nvSpPr>
        <p:spPr>
          <a:xfrm>
            <a:off x="1012644" y="841664"/>
            <a:ext cx="6491399" cy="515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sz="4800">
                <a:solidFill>
                  <a:schemeClr val="lt1"/>
                </a:solidFill>
                <a:latin typeface="Play"/>
                <a:ea typeface="Play"/>
                <a:cs typeface="Play"/>
                <a:sym typeface="Play"/>
              </a:rPr>
              <a:t>RESULTS, </a:t>
            </a:r>
            <a:br>
              <a:rPr lang="en-US" sz="4800">
                <a:solidFill>
                  <a:schemeClr val="lt1"/>
                </a:solidFill>
                <a:latin typeface="Play"/>
                <a:ea typeface="Play"/>
                <a:cs typeface="Play"/>
                <a:sym typeface="Play"/>
              </a:rPr>
            </a:br>
            <a:r>
              <a:rPr lang="en-US" sz="4800">
                <a:solidFill>
                  <a:schemeClr val="lt1"/>
                </a:solidFill>
                <a:latin typeface="Play"/>
                <a:ea typeface="Play"/>
                <a:cs typeface="Play"/>
                <a:sym typeface="Play"/>
              </a:rPr>
              <a:t>CONCLUSION AND</a:t>
            </a:r>
            <a:br>
              <a:rPr lang="en-US" sz="4800">
                <a:solidFill>
                  <a:schemeClr val="lt1"/>
                </a:solidFill>
                <a:latin typeface="Play"/>
                <a:ea typeface="Play"/>
                <a:cs typeface="Play"/>
                <a:sym typeface="Play"/>
              </a:rPr>
            </a:br>
            <a:r>
              <a:rPr lang="en-US" sz="4800">
                <a:solidFill>
                  <a:schemeClr val="lt1"/>
                </a:solidFill>
                <a:latin typeface="Play"/>
                <a:ea typeface="Play"/>
                <a:cs typeface="Play"/>
                <a:sym typeface="Play"/>
              </a:rPr>
              <a:t>FUTURE DIRECTIONS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3"/>
          <p:cNvSpPr txBox="1"/>
          <p:nvPr>
            <p:ph type="title"/>
          </p:nvPr>
        </p:nvSpPr>
        <p:spPr>
          <a:xfrm>
            <a:off x="467426" y="17207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Untreated Organoid 1		Organoid 2</a:t>
            </a:r>
            <a:endParaRPr/>
          </a:p>
        </p:txBody>
      </p:sp>
      <p:pic>
        <p:nvPicPr>
          <p:cNvPr id="290" name="Google Shape;290;p23"/>
          <p:cNvPicPr preferRelativeResize="0"/>
          <p:nvPr/>
        </p:nvPicPr>
        <p:blipFill rotWithShape="1">
          <a:blip r:embed="rId3">
            <a:alphaModFix/>
          </a:blip>
          <a:srcRect b="0" l="0" r="0" t="0"/>
          <a:stretch/>
        </p:blipFill>
        <p:spPr>
          <a:xfrm>
            <a:off x="386938" y="1235034"/>
            <a:ext cx="5338288" cy="5338288"/>
          </a:xfrm>
          <a:prstGeom prst="rect">
            <a:avLst/>
          </a:prstGeom>
          <a:noFill/>
          <a:ln>
            <a:noFill/>
          </a:ln>
        </p:spPr>
      </p:pic>
      <p:pic>
        <p:nvPicPr>
          <p:cNvPr id="291" name="Google Shape;291;p23"/>
          <p:cNvPicPr preferRelativeResize="0"/>
          <p:nvPr/>
        </p:nvPicPr>
        <p:blipFill rotWithShape="1">
          <a:blip r:embed="rId4">
            <a:alphaModFix/>
          </a:blip>
          <a:srcRect b="0" l="0" r="0" t="0"/>
          <a:stretch/>
        </p:blipFill>
        <p:spPr>
          <a:xfrm>
            <a:off x="6466774" y="1235034"/>
            <a:ext cx="5338288" cy="53382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DMSO 						DOX</a:t>
            </a:r>
            <a:endParaRPr/>
          </a:p>
        </p:txBody>
      </p:sp>
      <p:pic>
        <p:nvPicPr>
          <p:cNvPr id="298" name="Google Shape;298;p24"/>
          <p:cNvPicPr preferRelativeResize="0"/>
          <p:nvPr/>
        </p:nvPicPr>
        <p:blipFill rotWithShape="1">
          <a:blip r:embed="rId3">
            <a:alphaModFix/>
          </a:blip>
          <a:srcRect b="0" l="0" r="0" t="0"/>
          <a:stretch/>
        </p:blipFill>
        <p:spPr>
          <a:xfrm>
            <a:off x="557049" y="1368417"/>
            <a:ext cx="5297486" cy="5297486"/>
          </a:xfrm>
          <a:prstGeom prst="rect">
            <a:avLst/>
          </a:prstGeom>
          <a:noFill/>
          <a:ln>
            <a:noFill/>
          </a:ln>
        </p:spPr>
      </p:pic>
      <p:pic>
        <p:nvPicPr>
          <p:cNvPr id="299" name="Google Shape;299;p24"/>
          <p:cNvPicPr preferRelativeResize="0"/>
          <p:nvPr/>
        </p:nvPicPr>
        <p:blipFill rotWithShape="1">
          <a:blip r:embed="rId4">
            <a:alphaModFix/>
          </a:blip>
          <a:srcRect b="0" l="0" r="0" t="0"/>
          <a:stretch/>
        </p:blipFill>
        <p:spPr>
          <a:xfrm>
            <a:off x="6437309" y="1383047"/>
            <a:ext cx="5297486" cy="529748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DMSO</a:t>
            </a:r>
            <a:endParaRPr/>
          </a:p>
        </p:txBody>
      </p:sp>
      <p:pic>
        <p:nvPicPr>
          <p:cNvPr descr="A black and white image of a galaxy&#10;&#10;Description automatically generated" id="306" name="Google Shape;306;p25"/>
          <p:cNvPicPr preferRelativeResize="0"/>
          <p:nvPr/>
        </p:nvPicPr>
        <p:blipFill rotWithShape="1">
          <a:blip r:embed="rId3">
            <a:alphaModFix/>
          </a:blip>
          <a:srcRect b="0" l="0" r="0" t="0"/>
          <a:stretch/>
        </p:blipFill>
        <p:spPr>
          <a:xfrm>
            <a:off x="6440854" y="1684460"/>
            <a:ext cx="4749800" cy="4826000"/>
          </a:xfrm>
          <a:prstGeom prst="rect">
            <a:avLst/>
          </a:prstGeom>
          <a:noFill/>
          <a:ln>
            <a:noFill/>
          </a:ln>
        </p:spPr>
      </p:pic>
      <p:pic>
        <p:nvPicPr>
          <p:cNvPr descr="A close-up of a microscope&#10;&#10;Description automatically generated" id="307" name="Google Shape;307;p25"/>
          <p:cNvPicPr preferRelativeResize="0"/>
          <p:nvPr/>
        </p:nvPicPr>
        <p:blipFill rotWithShape="1">
          <a:blip r:embed="rId4">
            <a:alphaModFix/>
          </a:blip>
          <a:srcRect b="0" l="0" r="0" t="0"/>
          <a:stretch/>
        </p:blipFill>
        <p:spPr>
          <a:xfrm>
            <a:off x="896815" y="1690688"/>
            <a:ext cx="4749800" cy="482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A collage of images of a person's body&#10;&#10;Description automatically generated" id="312" name="Google Shape;312;p26"/>
          <p:cNvPicPr preferRelativeResize="0"/>
          <p:nvPr/>
        </p:nvPicPr>
        <p:blipFill rotWithShape="1">
          <a:blip r:embed="rId3">
            <a:alphaModFix/>
          </a:blip>
          <a:srcRect b="0" l="0" r="0" t="0"/>
          <a:stretch/>
        </p:blipFill>
        <p:spPr>
          <a:xfrm>
            <a:off x="164178" y="617740"/>
            <a:ext cx="11863643" cy="6077780"/>
          </a:xfrm>
          <a:prstGeom prst="rect">
            <a:avLst/>
          </a:prstGeom>
          <a:noFill/>
          <a:ln>
            <a:noFill/>
          </a:ln>
        </p:spPr>
      </p:pic>
      <p:sp>
        <p:nvSpPr>
          <p:cNvPr id="313" name="Google Shape;313;p26"/>
          <p:cNvSpPr txBox="1"/>
          <p:nvPr/>
        </p:nvSpPr>
        <p:spPr>
          <a:xfrm>
            <a:off x="4311522" y="340741"/>
            <a:ext cx="131650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ROI 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descr="A collage of images of a person's body&#10;&#10;Description automatically generated" id="319" name="Google Shape;319;p27"/>
          <p:cNvPicPr preferRelativeResize="0"/>
          <p:nvPr/>
        </p:nvPicPr>
        <p:blipFill rotWithShape="1">
          <a:blip r:embed="rId3">
            <a:alphaModFix/>
          </a:blip>
          <a:srcRect b="0" l="0" r="0" t="0"/>
          <a:stretch/>
        </p:blipFill>
        <p:spPr>
          <a:xfrm>
            <a:off x="164178" y="617740"/>
            <a:ext cx="11863643" cy="6077780"/>
          </a:xfrm>
          <a:prstGeom prst="rect">
            <a:avLst/>
          </a:prstGeom>
          <a:noFill/>
          <a:ln>
            <a:noFill/>
          </a:ln>
        </p:spPr>
      </p:pic>
      <p:sp>
        <p:nvSpPr>
          <p:cNvPr id="320" name="Google Shape;320;p27"/>
          <p:cNvSpPr txBox="1"/>
          <p:nvPr/>
        </p:nvSpPr>
        <p:spPr>
          <a:xfrm>
            <a:off x="4311522" y="340741"/>
            <a:ext cx="131650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ROI 2</a:t>
            </a:r>
            <a:endParaRPr/>
          </a:p>
        </p:txBody>
      </p:sp>
      <p:pic>
        <p:nvPicPr>
          <p:cNvPr descr="A collage of images of a person's body&#10;&#10;Description automatically generated" id="321" name="Google Shape;321;p27"/>
          <p:cNvPicPr preferRelativeResize="0"/>
          <p:nvPr/>
        </p:nvPicPr>
        <p:blipFill rotWithShape="1">
          <a:blip r:embed="rId4">
            <a:alphaModFix/>
          </a:blip>
          <a:srcRect b="0" l="0" r="0" t="0"/>
          <a:stretch/>
        </p:blipFill>
        <p:spPr>
          <a:xfrm>
            <a:off x="116937" y="617740"/>
            <a:ext cx="11910884" cy="61019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descr="A collage of images of a person's body&#10;&#10;Description automatically generated" id="327" name="Google Shape;327;p28"/>
          <p:cNvPicPr preferRelativeResize="0"/>
          <p:nvPr/>
        </p:nvPicPr>
        <p:blipFill rotWithShape="1">
          <a:blip r:embed="rId3">
            <a:alphaModFix/>
          </a:blip>
          <a:srcRect b="0" l="0" r="0" t="0"/>
          <a:stretch/>
        </p:blipFill>
        <p:spPr>
          <a:xfrm>
            <a:off x="164178" y="617740"/>
            <a:ext cx="11863643" cy="6077780"/>
          </a:xfrm>
          <a:prstGeom prst="rect">
            <a:avLst/>
          </a:prstGeom>
          <a:noFill/>
          <a:ln>
            <a:noFill/>
          </a:ln>
        </p:spPr>
      </p:pic>
      <p:sp>
        <p:nvSpPr>
          <p:cNvPr id="328" name="Google Shape;328;p28"/>
          <p:cNvSpPr txBox="1"/>
          <p:nvPr/>
        </p:nvSpPr>
        <p:spPr>
          <a:xfrm>
            <a:off x="4311522" y="340741"/>
            <a:ext cx="131650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ROI 3</a:t>
            </a:r>
            <a:endParaRPr/>
          </a:p>
        </p:txBody>
      </p:sp>
      <p:pic>
        <p:nvPicPr>
          <p:cNvPr descr="A collage of images of a person's body&#10;&#10;Description automatically generated" id="329" name="Google Shape;329;p28"/>
          <p:cNvPicPr preferRelativeResize="0"/>
          <p:nvPr/>
        </p:nvPicPr>
        <p:blipFill rotWithShape="1">
          <a:blip r:embed="rId4">
            <a:alphaModFix/>
          </a:blip>
          <a:srcRect b="0" l="0" r="0" t="0"/>
          <a:stretch/>
        </p:blipFill>
        <p:spPr>
          <a:xfrm>
            <a:off x="116937" y="617740"/>
            <a:ext cx="11910884" cy="6101978"/>
          </a:xfrm>
          <a:prstGeom prst="rect">
            <a:avLst/>
          </a:prstGeom>
          <a:noFill/>
          <a:ln>
            <a:noFill/>
          </a:ln>
        </p:spPr>
      </p:pic>
      <p:pic>
        <p:nvPicPr>
          <p:cNvPr descr="A collage of images of a person's body&#10;&#10;Description automatically generated" id="330" name="Google Shape;330;p28"/>
          <p:cNvPicPr preferRelativeResize="0"/>
          <p:nvPr/>
        </p:nvPicPr>
        <p:blipFill rotWithShape="1">
          <a:blip r:embed="rId5">
            <a:alphaModFix/>
          </a:blip>
          <a:srcRect b="0" l="0" r="0" t="0"/>
          <a:stretch/>
        </p:blipFill>
        <p:spPr>
          <a:xfrm>
            <a:off x="116937" y="639636"/>
            <a:ext cx="11868140" cy="60800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descr="A graph of different colored lines&#10;&#10;Description automatically generated" id="336" name="Google Shape;336;p29"/>
          <p:cNvPicPr preferRelativeResize="0"/>
          <p:nvPr/>
        </p:nvPicPr>
        <p:blipFill rotWithShape="1">
          <a:blip r:embed="rId3">
            <a:alphaModFix/>
          </a:blip>
          <a:srcRect b="0" l="0" r="0" t="0"/>
          <a:stretch/>
        </p:blipFill>
        <p:spPr>
          <a:xfrm>
            <a:off x="534153" y="1200150"/>
            <a:ext cx="6948255" cy="4865861"/>
          </a:xfrm>
          <a:prstGeom prst="rect">
            <a:avLst/>
          </a:prstGeom>
          <a:noFill/>
          <a:ln>
            <a:noFill/>
          </a:ln>
        </p:spPr>
      </p:pic>
      <p:sp>
        <p:nvSpPr>
          <p:cNvPr id="337" name="Google Shape;337;p29"/>
          <p:cNvSpPr txBox="1"/>
          <p:nvPr/>
        </p:nvSpPr>
        <p:spPr>
          <a:xfrm>
            <a:off x="3536071" y="149990"/>
            <a:ext cx="3946337"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8206E"/>
                </a:solidFill>
                <a:latin typeface="Arial"/>
                <a:ea typeface="Arial"/>
                <a:cs typeface="Arial"/>
                <a:sym typeface="Arial"/>
              </a:rPr>
              <a:t>Redox Ratio variation with depth</a:t>
            </a:r>
            <a:endParaRPr/>
          </a:p>
        </p:txBody>
      </p:sp>
      <p:sp>
        <p:nvSpPr>
          <p:cNvPr id="338" name="Google Shape;338;p29"/>
          <p:cNvSpPr txBox="1"/>
          <p:nvPr/>
        </p:nvSpPr>
        <p:spPr>
          <a:xfrm>
            <a:off x="7743005" y="2433672"/>
            <a:ext cx="4316387" cy="1815882"/>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Crypts have lower RR </a:t>
            </a:r>
            <a:r>
              <a:rPr lang="en-US" sz="1400">
                <a:solidFill>
                  <a:schemeClr val="dk1"/>
                </a:solidFill>
                <a:latin typeface="Arial"/>
                <a:ea typeface="Arial"/>
                <a:cs typeface="Arial"/>
                <a:sym typeface="Arial"/>
              </a:rPr>
              <a:t>– intestinal stem cells rely more on glycolysis than oxidative phosphorylation to meet their energy demands</a:t>
            </a:r>
            <a:endParaRPr/>
          </a:p>
          <a:p>
            <a:pPr indent="-285750" lvl="0" marL="285750" marR="0" rtl="0" algn="just">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Villi have higher RR </a:t>
            </a:r>
            <a:r>
              <a:rPr lang="en-US" sz="1400">
                <a:solidFill>
                  <a:schemeClr val="dk1"/>
                </a:solidFill>
                <a:latin typeface="Arial"/>
                <a:ea typeface="Arial"/>
                <a:cs typeface="Arial"/>
                <a:sym typeface="Arial"/>
              </a:rPr>
              <a:t>– Cells are differentiated and perform various function like nutrient absorption, rely more on oxidative phosphorylation</a:t>
            </a:r>
            <a:endParaRPr/>
          </a:p>
          <a:p>
            <a:pPr indent="-285750" lvl="0" marL="285750" marR="0" rtl="0" algn="just">
              <a:spcBef>
                <a:spcPts val="0"/>
              </a:spcBef>
              <a:spcAft>
                <a:spcPts val="0"/>
              </a:spcAft>
              <a:buClr>
                <a:schemeClr val="dk1"/>
              </a:buClr>
              <a:buSzPts val="1400"/>
              <a:buFont typeface="Noto Sans Symbols"/>
              <a:buChar char="⮚"/>
            </a:pPr>
            <a:r>
              <a:rPr b="1" lang="en-US" sz="1400">
                <a:solidFill>
                  <a:schemeClr val="dk1"/>
                </a:solidFill>
                <a:latin typeface="Arial"/>
                <a:ea typeface="Arial"/>
                <a:cs typeface="Arial"/>
                <a:sym typeface="Arial"/>
              </a:rPr>
              <a:t>Lumen</a:t>
            </a:r>
            <a:r>
              <a:rPr lang="en-US" sz="1400">
                <a:solidFill>
                  <a:schemeClr val="dk1"/>
                </a:solidFill>
                <a:latin typeface="Arial"/>
                <a:ea typeface="Arial"/>
                <a:cs typeface="Arial"/>
                <a:sym typeface="Arial"/>
              </a:rPr>
              <a:t> – Non-specific signal background autofluorescence due to cellular debris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A graph of a graph with lines and points&#10;&#10;Description automatically generated with medium confidence" id="344" name="Google Shape;344;p30"/>
          <p:cNvPicPr preferRelativeResize="0"/>
          <p:nvPr/>
        </p:nvPicPr>
        <p:blipFill rotWithShape="1">
          <a:blip r:embed="rId3">
            <a:alphaModFix/>
          </a:blip>
          <a:srcRect b="0" l="0" r="0" t="0"/>
          <a:stretch/>
        </p:blipFill>
        <p:spPr>
          <a:xfrm>
            <a:off x="650468" y="799752"/>
            <a:ext cx="4204621" cy="2944495"/>
          </a:xfrm>
          <a:prstGeom prst="rect">
            <a:avLst/>
          </a:prstGeom>
          <a:noFill/>
          <a:ln>
            <a:noFill/>
          </a:ln>
        </p:spPr>
      </p:pic>
      <p:sp>
        <p:nvSpPr>
          <p:cNvPr id="345" name="Google Shape;345;p30"/>
          <p:cNvSpPr txBox="1"/>
          <p:nvPr/>
        </p:nvSpPr>
        <p:spPr>
          <a:xfrm>
            <a:off x="754377" y="4034550"/>
            <a:ext cx="4316387" cy="1815882"/>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Overall Redox Ratio decrease which may indicate metabolic stress</a:t>
            </a:r>
            <a:endParaRPr/>
          </a:p>
          <a:p>
            <a:pPr indent="-285750" lvl="0" marL="285750" marR="0" rtl="0" algn="just">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Toxicity induced cell death could be seen as the signals are more fragmented</a:t>
            </a:r>
            <a:endParaRPr/>
          </a:p>
          <a:p>
            <a:pPr indent="-285750" lvl="0" marL="285750" marR="0" rtl="0" algn="just">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Higher cellular debris in the lumen might be the reason of artifactually slightly increased redox ratio </a:t>
            </a:r>
            <a:endParaRPr/>
          </a:p>
          <a:p>
            <a:pPr indent="-285750" lvl="0" marL="285750" marR="0" rtl="0" algn="just">
              <a:spcBef>
                <a:spcPts val="0"/>
              </a:spcBef>
              <a:spcAft>
                <a:spcPts val="0"/>
              </a:spcAft>
              <a:buClr>
                <a:schemeClr val="dk1"/>
              </a:buClr>
              <a:buSzPts val="1400"/>
              <a:buFont typeface="Noto Sans Symbols"/>
              <a:buChar char="⮚"/>
            </a:pPr>
            <a:r>
              <a:rPr lang="en-US" sz="1400">
                <a:solidFill>
                  <a:schemeClr val="dk1"/>
                </a:solidFill>
                <a:latin typeface="Arial"/>
                <a:ea typeface="Arial"/>
                <a:cs typeface="Arial"/>
                <a:sym typeface="Arial"/>
              </a:rPr>
              <a:t>Loss of variability with treatment</a:t>
            </a:r>
            <a:endParaRPr/>
          </a:p>
        </p:txBody>
      </p:sp>
      <p:pic>
        <p:nvPicPr>
          <p:cNvPr descr="A collage of images of a person's body&#10;&#10;Description automatically generated" id="346" name="Google Shape;346;p30"/>
          <p:cNvPicPr preferRelativeResize="0"/>
          <p:nvPr/>
        </p:nvPicPr>
        <p:blipFill rotWithShape="1">
          <a:blip r:embed="rId4">
            <a:alphaModFix/>
          </a:blip>
          <a:srcRect b="0" l="0" r="0" t="0"/>
          <a:stretch/>
        </p:blipFill>
        <p:spPr>
          <a:xfrm>
            <a:off x="5674814" y="696491"/>
            <a:ext cx="3915235" cy="2005786"/>
          </a:xfrm>
          <a:prstGeom prst="rect">
            <a:avLst/>
          </a:prstGeom>
          <a:noFill/>
          <a:ln>
            <a:noFill/>
          </a:ln>
        </p:spPr>
      </p:pic>
      <p:pic>
        <p:nvPicPr>
          <p:cNvPr descr="A collage of images of a person's brain&#10;&#10;Description automatically generated" id="347" name="Google Shape;347;p30"/>
          <p:cNvPicPr preferRelativeResize="0"/>
          <p:nvPr/>
        </p:nvPicPr>
        <p:blipFill rotWithShape="1">
          <a:blip r:embed="rId5">
            <a:alphaModFix/>
          </a:blip>
          <a:srcRect b="0" l="0" r="0" t="0"/>
          <a:stretch/>
        </p:blipFill>
        <p:spPr>
          <a:xfrm>
            <a:off x="5674814" y="2702277"/>
            <a:ext cx="3915235" cy="2005786"/>
          </a:xfrm>
          <a:prstGeom prst="rect">
            <a:avLst/>
          </a:prstGeom>
          <a:noFill/>
          <a:ln>
            <a:noFill/>
          </a:ln>
        </p:spPr>
      </p:pic>
      <p:pic>
        <p:nvPicPr>
          <p:cNvPr descr="A collage of images of a cell&#10;&#10;Description automatically generated" id="348" name="Google Shape;348;p30"/>
          <p:cNvPicPr preferRelativeResize="0"/>
          <p:nvPr/>
        </p:nvPicPr>
        <p:blipFill rotWithShape="1">
          <a:blip r:embed="rId6">
            <a:alphaModFix/>
          </a:blip>
          <a:srcRect b="0" l="0" r="0" t="0"/>
          <a:stretch/>
        </p:blipFill>
        <p:spPr>
          <a:xfrm>
            <a:off x="5674814" y="4708063"/>
            <a:ext cx="3915235" cy="2005786"/>
          </a:xfrm>
          <a:prstGeom prst="rect">
            <a:avLst/>
          </a:prstGeom>
          <a:noFill/>
          <a:ln>
            <a:noFill/>
          </a:ln>
        </p:spPr>
      </p:pic>
      <p:sp>
        <p:nvSpPr>
          <p:cNvPr id="349" name="Google Shape;349;p30"/>
          <p:cNvSpPr txBox="1"/>
          <p:nvPr/>
        </p:nvSpPr>
        <p:spPr>
          <a:xfrm>
            <a:off x="9952542" y="338087"/>
            <a:ext cx="21242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Max Intensity Projection of NADH and FAD channels</a:t>
            </a:r>
            <a:endParaRPr/>
          </a:p>
        </p:txBody>
      </p:sp>
      <p:sp>
        <p:nvSpPr>
          <p:cNvPr id="350" name="Google Shape;350;p30"/>
          <p:cNvSpPr txBox="1"/>
          <p:nvPr/>
        </p:nvSpPr>
        <p:spPr>
          <a:xfrm>
            <a:off x="10231322" y="1422385"/>
            <a:ext cx="8881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Untreated</a:t>
            </a:r>
            <a:endParaRPr/>
          </a:p>
        </p:txBody>
      </p:sp>
      <p:sp>
        <p:nvSpPr>
          <p:cNvPr id="351" name="Google Shape;351;p30"/>
          <p:cNvSpPr txBox="1"/>
          <p:nvPr/>
        </p:nvSpPr>
        <p:spPr>
          <a:xfrm>
            <a:off x="10194099" y="3566670"/>
            <a:ext cx="116384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DMSO treated</a:t>
            </a:r>
            <a:endParaRPr/>
          </a:p>
        </p:txBody>
      </p:sp>
      <p:sp>
        <p:nvSpPr>
          <p:cNvPr id="352" name="Google Shape;352;p30"/>
          <p:cNvSpPr txBox="1"/>
          <p:nvPr/>
        </p:nvSpPr>
        <p:spPr>
          <a:xfrm>
            <a:off x="10240440" y="5496488"/>
            <a:ext cx="103522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DOX treated</a:t>
            </a:r>
            <a:endParaRPr/>
          </a:p>
        </p:txBody>
      </p:sp>
      <p:sp>
        <p:nvSpPr>
          <p:cNvPr id="353" name="Google Shape;353;p30"/>
          <p:cNvSpPr txBox="1"/>
          <p:nvPr/>
        </p:nvSpPr>
        <p:spPr>
          <a:xfrm>
            <a:off x="2491887" y="138032"/>
            <a:ext cx="709816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8206E"/>
                </a:solidFill>
                <a:latin typeface="Arial"/>
                <a:ea typeface="Arial"/>
                <a:cs typeface="Arial"/>
                <a:sym typeface="Arial"/>
              </a:rPr>
              <a:t>Redox Ratio variation with depth – comparison with treated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descr="A black and white image of a cloud&#10;&#10;Description automatically generated" id="359" name="Google Shape;359;p31"/>
          <p:cNvPicPr preferRelativeResize="0"/>
          <p:nvPr/>
        </p:nvPicPr>
        <p:blipFill rotWithShape="1">
          <a:blip r:embed="rId3">
            <a:alphaModFix/>
          </a:blip>
          <a:srcRect b="0" l="0" r="0" t="0"/>
          <a:stretch/>
        </p:blipFill>
        <p:spPr>
          <a:xfrm>
            <a:off x="0" y="0"/>
            <a:ext cx="7493620" cy="2248086"/>
          </a:xfrm>
          <a:prstGeom prst="rect">
            <a:avLst/>
          </a:prstGeom>
          <a:noFill/>
          <a:ln>
            <a:noFill/>
          </a:ln>
        </p:spPr>
      </p:pic>
      <p:pic>
        <p:nvPicPr>
          <p:cNvPr descr="A close-up of a black and white image&#10;&#10;Description automatically generated" id="360" name="Google Shape;360;p31"/>
          <p:cNvPicPr preferRelativeResize="0"/>
          <p:nvPr/>
        </p:nvPicPr>
        <p:blipFill rotWithShape="1">
          <a:blip r:embed="rId4">
            <a:alphaModFix/>
          </a:blip>
          <a:srcRect b="0" l="0" r="0" t="0"/>
          <a:stretch/>
        </p:blipFill>
        <p:spPr>
          <a:xfrm>
            <a:off x="-2" y="4424417"/>
            <a:ext cx="7493620" cy="2248086"/>
          </a:xfrm>
          <a:prstGeom prst="rect">
            <a:avLst/>
          </a:prstGeom>
          <a:noFill/>
          <a:ln>
            <a:noFill/>
          </a:ln>
        </p:spPr>
      </p:pic>
      <p:pic>
        <p:nvPicPr>
          <p:cNvPr descr="A black and white image of a cloud&#10;&#10;Description automatically generated" id="361" name="Google Shape;361;p31"/>
          <p:cNvPicPr preferRelativeResize="0"/>
          <p:nvPr/>
        </p:nvPicPr>
        <p:blipFill rotWithShape="1">
          <a:blip r:embed="rId5">
            <a:alphaModFix/>
          </a:blip>
          <a:srcRect b="0" l="0" r="0" t="0"/>
          <a:stretch/>
        </p:blipFill>
        <p:spPr>
          <a:xfrm>
            <a:off x="-3" y="2071158"/>
            <a:ext cx="7493621" cy="2248086"/>
          </a:xfrm>
          <a:prstGeom prst="rect">
            <a:avLst/>
          </a:prstGeom>
          <a:noFill/>
          <a:ln>
            <a:noFill/>
          </a:ln>
        </p:spPr>
      </p:pic>
      <p:sp>
        <p:nvSpPr>
          <p:cNvPr id="362" name="Google Shape;362;p31"/>
          <p:cNvSpPr txBox="1"/>
          <p:nvPr/>
        </p:nvSpPr>
        <p:spPr>
          <a:xfrm>
            <a:off x="7493618" y="168798"/>
            <a:ext cx="456766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78206E"/>
                </a:solidFill>
                <a:latin typeface="Arial"/>
                <a:ea typeface="Arial"/>
                <a:cs typeface="Arial"/>
                <a:sym typeface="Arial"/>
              </a:rPr>
              <a:t>Heat Map for spatial distribution of Redox Ratio</a:t>
            </a:r>
            <a:endParaRPr/>
          </a:p>
        </p:txBody>
      </p:sp>
      <p:sp>
        <p:nvSpPr>
          <p:cNvPr id="363" name="Google Shape;363;p31"/>
          <p:cNvSpPr txBox="1"/>
          <p:nvPr/>
        </p:nvSpPr>
        <p:spPr>
          <a:xfrm>
            <a:off x="7700773" y="980443"/>
            <a:ext cx="88812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Untreated</a:t>
            </a:r>
            <a:endParaRPr/>
          </a:p>
        </p:txBody>
      </p:sp>
      <p:sp>
        <p:nvSpPr>
          <p:cNvPr id="364" name="Google Shape;364;p31"/>
          <p:cNvSpPr txBox="1"/>
          <p:nvPr/>
        </p:nvSpPr>
        <p:spPr>
          <a:xfrm>
            <a:off x="7700773" y="3195201"/>
            <a:ext cx="62549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DMSO</a:t>
            </a:r>
            <a:endParaRPr/>
          </a:p>
        </p:txBody>
      </p:sp>
      <p:sp>
        <p:nvSpPr>
          <p:cNvPr id="365" name="Google Shape;365;p31"/>
          <p:cNvSpPr txBox="1"/>
          <p:nvPr/>
        </p:nvSpPr>
        <p:spPr>
          <a:xfrm>
            <a:off x="7700773" y="5409960"/>
            <a:ext cx="49686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DOX</a:t>
            </a:r>
            <a:endParaRPr/>
          </a:p>
        </p:txBody>
      </p:sp>
      <p:sp>
        <p:nvSpPr>
          <p:cNvPr id="366" name="Google Shape;366;p31"/>
          <p:cNvSpPr txBox="1"/>
          <p:nvPr/>
        </p:nvSpPr>
        <p:spPr>
          <a:xfrm>
            <a:off x="8533418" y="1989490"/>
            <a:ext cx="3193328" cy="7386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400">
                <a:solidFill>
                  <a:schemeClr val="dk1"/>
                </a:solidFill>
                <a:latin typeface="Arial"/>
                <a:ea typeface="Arial"/>
                <a:cs typeface="Arial"/>
                <a:sym typeface="Arial"/>
              </a:rPr>
              <a:t>Heat map of Redox ratio calculated from NADH and FAD max intensity projections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14"/>
          <p:cNvSpPr/>
          <p:nvPr/>
        </p:nvSpPr>
        <p:spPr>
          <a:xfrm>
            <a:off x="3051"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07" name="Google Shape;107;p14"/>
          <p:cNvGrpSpPr/>
          <p:nvPr/>
        </p:nvGrpSpPr>
        <p:grpSpPr>
          <a:xfrm>
            <a:off x="-2848" y="0"/>
            <a:ext cx="12188949" cy="6858000"/>
            <a:chOff x="-2848" y="0"/>
            <a:chExt cx="12188949" cy="6858000"/>
          </a:xfrm>
        </p:grpSpPr>
        <p:sp>
          <p:nvSpPr>
            <p:cNvPr id="108" name="Google Shape;108;p14"/>
            <p:cNvSpPr/>
            <p:nvPr/>
          </p:nvSpPr>
          <p:spPr>
            <a:xfrm>
              <a:off x="-2848" y="0"/>
              <a:ext cx="12188949" cy="6858000"/>
            </a:xfrm>
            <a:prstGeom prst="rect">
              <a:avLst/>
            </a:prstGeom>
            <a:solidFill>
              <a:schemeClr val="accent5">
                <a:alpha val="4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9" name="Google Shape;109;p14"/>
            <p:cNvSpPr/>
            <p:nvPr/>
          </p:nvSpPr>
          <p:spPr>
            <a:xfrm>
              <a:off x="-2848" y="0"/>
              <a:ext cx="12188949" cy="6858000"/>
            </a:xfrm>
            <a:prstGeom prst="rect">
              <a:avLst/>
            </a:prstGeom>
            <a:solidFill>
              <a:schemeClr val="accent6">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110" name="Google Shape;110;p14"/>
          <p:cNvGrpSpPr/>
          <p:nvPr/>
        </p:nvGrpSpPr>
        <p:grpSpPr>
          <a:xfrm>
            <a:off x="651279" y="598259"/>
            <a:ext cx="10889442" cy="5680742"/>
            <a:chOff x="651279" y="598259"/>
            <a:chExt cx="10889442" cy="5680742"/>
          </a:xfrm>
        </p:grpSpPr>
        <p:sp>
          <p:nvSpPr>
            <p:cNvPr id="111" name="Google Shape;111;p14"/>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2" name="Google Shape;112;p14"/>
            <p:cNvSpPr/>
            <p:nvPr/>
          </p:nvSpPr>
          <p:spPr>
            <a:xfrm>
              <a:off x="651279" y="598259"/>
              <a:ext cx="10889442" cy="5680742"/>
            </a:xfrm>
            <a:prstGeom prst="rect">
              <a:avLst/>
            </a:prstGeom>
            <a:solidFill>
              <a:schemeClr val="accent6">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grpSp>
        <p:nvGrpSpPr>
          <p:cNvPr id="113" name="Google Shape;113;p14"/>
          <p:cNvGrpSpPr/>
          <p:nvPr/>
        </p:nvGrpSpPr>
        <p:grpSpPr>
          <a:xfrm>
            <a:off x="1524" y="0"/>
            <a:ext cx="12188952" cy="6858000"/>
            <a:chOff x="0" y="0"/>
            <a:chExt cx="12188952" cy="6858000"/>
          </a:xfrm>
        </p:grpSpPr>
        <p:sp>
          <p:nvSpPr>
            <p:cNvPr id="114" name="Google Shape;114;p14"/>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5" name="Google Shape;115;p14"/>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6" name="Google Shape;116;p14"/>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7" name="Google Shape;117;p14"/>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8" name="Google Shape;118;p14"/>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9" name="Google Shape;119;p14"/>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 name="Google Shape;120;p14"/>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21" name="Google Shape;121;p14"/>
          <p:cNvSpPr txBox="1"/>
          <p:nvPr>
            <p:ph type="title"/>
          </p:nvPr>
        </p:nvSpPr>
        <p:spPr>
          <a:xfrm>
            <a:off x="1012644" y="841664"/>
            <a:ext cx="5155073" cy="515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sz="4800">
                <a:solidFill>
                  <a:schemeClr val="lt1"/>
                </a:solidFill>
                <a:latin typeface="Play"/>
                <a:ea typeface="Play"/>
                <a:cs typeface="Play"/>
                <a:sym typeface="Play"/>
              </a:rPr>
              <a:t>INTRODUCTION</a:t>
            </a:r>
            <a:br>
              <a:rPr lang="en-US" sz="4800">
                <a:solidFill>
                  <a:schemeClr val="lt1"/>
                </a:solidFill>
                <a:latin typeface="Play"/>
                <a:ea typeface="Play"/>
                <a:cs typeface="Play"/>
                <a:sym typeface="Play"/>
              </a:rPr>
            </a:br>
            <a:r>
              <a:rPr lang="en-US" sz="4800">
                <a:solidFill>
                  <a:schemeClr val="lt1"/>
                </a:solidFill>
                <a:latin typeface="Play"/>
                <a:ea typeface="Play"/>
                <a:cs typeface="Play"/>
                <a:sym typeface="Play"/>
              </a:rPr>
              <a:t>AND</a:t>
            </a:r>
            <a:br>
              <a:rPr lang="en-US" sz="4800">
                <a:solidFill>
                  <a:schemeClr val="lt1"/>
                </a:solidFill>
                <a:latin typeface="Play"/>
                <a:ea typeface="Play"/>
                <a:cs typeface="Play"/>
                <a:sym typeface="Play"/>
              </a:rPr>
            </a:br>
            <a:r>
              <a:rPr lang="en-US" sz="4800">
                <a:solidFill>
                  <a:schemeClr val="lt1"/>
                </a:solidFill>
                <a:latin typeface="Play"/>
                <a:ea typeface="Play"/>
                <a:cs typeface="Play"/>
                <a:sym typeface="Play"/>
              </a:rPr>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2"/>
          <p:cNvSpPr txBox="1"/>
          <p:nvPr/>
        </p:nvSpPr>
        <p:spPr>
          <a:xfrm>
            <a:off x="2319608" y="339506"/>
            <a:ext cx="800289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78206E"/>
                </a:solidFill>
                <a:latin typeface="Arial"/>
                <a:ea typeface="Arial"/>
                <a:cs typeface="Arial"/>
                <a:sym typeface="Arial"/>
              </a:rPr>
              <a:t>Conclusion and Future Directions</a:t>
            </a:r>
            <a:endParaRPr/>
          </a:p>
        </p:txBody>
      </p:sp>
      <p:sp>
        <p:nvSpPr>
          <p:cNvPr id="373" name="Google Shape;373;p32"/>
          <p:cNvSpPr txBox="1"/>
          <p:nvPr/>
        </p:nvSpPr>
        <p:spPr>
          <a:xfrm>
            <a:off x="723014" y="1600568"/>
            <a:ext cx="11196084" cy="313932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Redox-ratio is a powerful non-invasive method for assessing cellular metabolism and can be used to quantify the toxic effects of anti-cancer drug on healthy cells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Using a larger data set would give more accurate results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Collection efficiency is maximal at a depth in the range of a few scattering lengths depending on scattering and absorption parameters. For imaging depths beyond this point, the collection efficiency decreases in an exponential manner due to absorption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Currently we could go up to imaging depths of 110 microns - using  methods like optical clearing, high contrast agents like gold nanorods can help in deeper penetration</a:t>
            </a:r>
            <a:endParaRPr/>
          </a:p>
        </p:txBody>
      </p:sp>
      <p:sp>
        <p:nvSpPr>
          <p:cNvPr id="374" name="Google Shape;374;p32"/>
          <p:cNvSpPr txBox="1"/>
          <p:nvPr/>
        </p:nvSpPr>
        <p:spPr>
          <a:xfrm>
            <a:off x="3243745" y="5293065"/>
            <a:ext cx="570451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chemeClr val="dk1"/>
                </a:solidFill>
                <a:latin typeface="Arial"/>
                <a:ea typeface="Arial"/>
                <a:cs typeface="Arial"/>
                <a:sym typeface="Arial"/>
              </a:rPr>
              <a:t>Thank you!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descr="Intestinal Organoids: New Frontiers in the Study of Intestinal Disease and  Physiology. - Abstract - Europe PMC" id="127" name="Google Shape;127;p15"/>
          <p:cNvPicPr preferRelativeResize="0"/>
          <p:nvPr/>
        </p:nvPicPr>
        <p:blipFill rotWithShape="1">
          <a:blip r:embed="rId3">
            <a:alphaModFix/>
          </a:blip>
          <a:srcRect b="0" l="0" r="0" t="0"/>
          <a:stretch/>
        </p:blipFill>
        <p:spPr>
          <a:xfrm>
            <a:off x="8052418" y="4112859"/>
            <a:ext cx="3238086" cy="2063124"/>
          </a:xfrm>
          <a:prstGeom prst="rect">
            <a:avLst/>
          </a:prstGeom>
          <a:noFill/>
          <a:ln>
            <a:noFill/>
          </a:ln>
        </p:spPr>
      </p:pic>
      <p:sp>
        <p:nvSpPr>
          <p:cNvPr id="128" name="Google Shape;128;p15"/>
          <p:cNvSpPr txBox="1"/>
          <p:nvPr/>
        </p:nvSpPr>
        <p:spPr>
          <a:xfrm>
            <a:off x="4785732" y="63386"/>
            <a:ext cx="63120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78206E"/>
                </a:solidFill>
                <a:latin typeface="Arial"/>
                <a:ea typeface="Arial"/>
                <a:cs typeface="Arial"/>
                <a:sym typeface="Arial"/>
              </a:rPr>
              <a:t>INTESTINAL ORGANOIDS</a:t>
            </a:r>
            <a:endParaRPr/>
          </a:p>
        </p:txBody>
      </p:sp>
      <p:sp>
        <p:nvSpPr>
          <p:cNvPr id="129" name="Google Shape;129;p15"/>
          <p:cNvSpPr txBox="1"/>
          <p:nvPr/>
        </p:nvSpPr>
        <p:spPr>
          <a:xfrm>
            <a:off x="416547" y="648584"/>
            <a:ext cx="7525196" cy="369331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Two photon microscopy allows for high-resolution imaging of complex tissue, such as organoids.</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Organoids are 3D cell cultures derived from stem cells that can serve as physiologic and anatomic models for specific tissues or organs in the human body.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Compared to cell cultures, organoids provide a more accurate microenvironment to mimic the actual organs and is faster and have high throughput than in-vivo models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pic>
        <p:nvPicPr>
          <p:cNvPr id="130" name="Google Shape;130;p15" title="Clevers group: The intestinal Crypt"/>
          <p:cNvPicPr preferRelativeResize="0"/>
          <p:nvPr/>
        </p:nvPicPr>
        <p:blipFill rotWithShape="1">
          <a:blip r:embed="rId4">
            <a:alphaModFix/>
          </a:blip>
          <a:srcRect b="0" l="0" r="0" t="0"/>
          <a:stretch/>
        </p:blipFill>
        <p:spPr>
          <a:xfrm>
            <a:off x="1745765" y="3586960"/>
            <a:ext cx="4443162" cy="3114923"/>
          </a:xfrm>
          <a:prstGeom prst="rect">
            <a:avLst/>
          </a:prstGeom>
          <a:noFill/>
          <a:ln>
            <a:noFill/>
          </a:ln>
        </p:spPr>
      </p:pic>
      <p:pic>
        <p:nvPicPr>
          <p:cNvPr descr="Advances in development and application of human organoids | 3 Biotech" id="131" name="Google Shape;131;p15"/>
          <p:cNvPicPr preferRelativeResize="0"/>
          <p:nvPr/>
        </p:nvPicPr>
        <p:blipFill rotWithShape="1">
          <a:blip r:embed="rId5">
            <a:alphaModFix/>
          </a:blip>
          <a:srcRect b="0" l="0" r="0" t="0"/>
          <a:stretch/>
        </p:blipFill>
        <p:spPr>
          <a:xfrm>
            <a:off x="7883529" y="804701"/>
            <a:ext cx="3763433" cy="2938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6"/>
          <p:cNvSpPr txBox="1"/>
          <p:nvPr/>
        </p:nvSpPr>
        <p:spPr>
          <a:xfrm>
            <a:off x="4731027" y="129208"/>
            <a:ext cx="28890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8206E"/>
                </a:solidFill>
                <a:latin typeface="Arial"/>
                <a:ea typeface="Arial"/>
                <a:cs typeface="Arial"/>
                <a:sym typeface="Arial"/>
              </a:rPr>
              <a:t>REDOX RATIO IMAGING</a:t>
            </a:r>
            <a:endParaRPr/>
          </a:p>
        </p:txBody>
      </p:sp>
      <p:sp>
        <p:nvSpPr>
          <p:cNvPr id="138" name="Google Shape;138;p16"/>
          <p:cNvSpPr txBox="1"/>
          <p:nvPr/>
        </p:nvSpPr>
        <p:spPr>
          <a:xfrm>
            <a:off x="639473" y="728228"/>
            <a:ext cx="6980615" cy="52629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n-US" sz="1600">
                <a:solidFill>
                  <a:schemeClr val="dk1"/>
                </a:solidFill>
                <a:latin typeface="Arial"/>
                <a:ea typeface="Arial"/>
                <a:cs typeface="Arial"/>
                <a:sym typeface="Arial"/>
              </a:rPr>
            </a:b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Metabolic activity can be quantified by the autofluorescence of NADH and FAD, coenzymes used in cells for metabolic processes like glycolysis and oxidative phosphorylation</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A high redox ratio indicates predominance of oxidative phosphorylation, which suggests active metabolic processes and high energy production</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lang="en-US" sz="1600">
                <a:solidFill>
                  <a:schemeClr val="dk1"/>
                </a:solidFill>
                <a:latin typeface="Arial"/>
                <a:ea typeface="Arial"/>
                <a:cs typeface="Arial"/>
                <a:sym typeface="Arial"/>
              </a:rPr>
              <a:t>A low redox ratio reflects glycolysis-dominant metabolism, suggesting lower energy production</a:t>
            </a:r>
            <a:endParaRPr/>
          </a:p>
          <a:p>
            <a:pPr indent="-184150" lvl="0" marL="285750" marR="0" rtl="0" algn="l">
              <a:spcBef>
                <a:spcPts val="0"/>
              </a:spcBef>
              <a:spcAft>
                <a:spcPts val="0"/>
              </a:spcAft>
              <a:buClr>
                <a:schemeClr val="dk1"/>
              </a:buClr>
              <a:buSzPts val="1600"/>
              <a:buFont typeface="Noto Sans Symbols"/>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b="0" i="0" lang="en-US" sz="1600">
                <a:solidFill>
                  <a:schemeClr val="dk1"/>
                </a:solidFill>
                <a:latin typeface="Arial"/>
                <a:ea typeface="Arial"/>
                <a:cs typeface="Arial"/>
                <a:sym typeface="Arial"/>
              </a:rPr>
              <a:t>Many human cancers emerge in epithelial tissues, and it is a well-studied phenomenon that cancer incidences are linked to alterations in cellular metabolism. Thus, getting information on the metabolic state during early stages of cancer can increase diagnosis speed and accuracy</a:t>
            </a:r>
            <a:endParaRPr sz="1600">
              <a:solidFill>
                <a:schemeClr val="dk1"/>
              </a:solidFill>
              <a:latin typeface="Arial"/>
              <a:ea typeface="Arial"/>
              <a:cs typeface="Arial"/>
              <a:sym typeface="Arial"/>
            </a:endParaRPr>
          </a:p>
        </p:txBody>
      </p:sp>
      <p:pic>
        <p:nvPicPr>
          <p:cNvPr id="139" name="Google Shape;139;p16"/>
          <p:cNvPicPr preferRelativeResize="0"/>
          <p:nvPr/>
        </p:nvPicPr>
        <p:blipFill rotWithShape="1">
          <a:blip r:embed="rId3">
            <a:alphaModFix/>
          </a:blip>
          <a:srcRect b="0" l="0" r="0" t="0"/>
          <a:stretch/>
        </p:blipFill>
        <p:spPr>
          <a:xfrm>
            <a:off x="1169724" y="2359750"/>
            <a:ext cx="5005833" cy="650330"/>
          </a:xfrm>
          <a:prstGeom prst="rect">
            <a:avLst/>
          </a:prstGeom>
          <a:noFill/>
          <a:ln>
            <a:noFill/>
          </a:ln>
        </p:spPr>
      </p:pic>
      <p:pic>
        <p:nvPicPr>
          <p:cNvPr descr="FIG. 2." id="140" name="Google Shape;140;p16"/>
          <p:cNvPicPr preferRelativeResize="0"/>
          <p:nvPr/>
        </p:nvPicPr>
        <p:blipFill rotWithShape="1">
          <a:blip r:embed="rId4">
            <a:alphaModFix/>
          </a:blip>
          <a:srcRect b="0" l="0" r="0" t="0"/>
          <a:stretch/>
        </p:blipFill>
        <p:spPr>
          <a:xfrm>
            <a:off x="7817308" y="790504"/>
            <a:ext cx="2635948" cy="2892379"/>
          </a:xfrm>
          <a:prstGeom prst="rect">
            <a:avLst/>
          </a:prstGeom>
          <a:noFill/>
          <a:ln>
            <a:noFill/>
          </a:ln>
        </p:spPr>
      </p:pic>
      <p:pic>
        <p:nvPicPr>
          <p:cNvPr descr="Metabolic Imaging by FLIM - Becker &amp; Hickl GmbH" id="141" name="Google Shape;141;p16"/>
          <p:cNvPicPr preferRelativeResize="0"/>
          <p:nvPr/>
        </p:nvPicPr>
        <p:blipFill rotWithShape="1">
          <a:blip r:embed="rId5">
            <a:alphaModFix/>
          </a:blip>
          <a:srcRect b="0" l="0" r="0" t="0"/>
          <a:stretch/>
        </p:blipFill>
        <p:spPr>
          <a:xfrm>
            <a:off x="7817308" y="3959330"/>
            <a:ext cx="3342408" cy="2407925"/>
          </a:xfrm>
          <a:prstGeom prst="rect">
            <a:avLst/>
          </a:prstGeom>
          <a:noFill/>
          <a:ln>
            <a:noFill/>
          </a:ln>
        </p:spPr>
      </p:pic>
      <p:sp>
        <p:nvSpPr>
          <p:cNvPr id="142" name="Google Shape;142;p16"/>
          <p:cNvSpPr txBox="1"/>
          <p:nvPr/>
        </p:nvSpPr>
        <p:spPr>
          <a:xfrm>
            <a:off x="10453256" y="2898670"/>
            <a:ext cx="1738744"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200">
                <a:solidFill>
                  <a:schemeClr val="dk1"/>
                </a:solidFill>
                <a:latin typeface="Arial"/>
                <a:ea typeface="Arial"/>
                <a:cs typeface="Arial"/>
                <a:sym typeface="Arial"/>
              </a:rPr>
              <a:t>Role of NADH and FAD in cellular metabolism</a:t>
            </a:r>
            <a:endParaRPr/>
          </a:p>
          <a:p>
            <a:pPr indent="0" lvl="0" marL="0" marR="0" rtl="0" algn="just">
              <a:spcBef>
                <a:spcPts val="0"/>
              </a:spcBef>
              <a:spcAft>
                <a:spcPts val="0"/>
              </a:spcAft>
              <a:buNone/>
            </a:pPr>
            <a:r>
              <a:t/>
            </a:r>
            <a:endParaRPr b="0" i="1" sz="800">
              <a:solidFill>
                <a:srgbClr val="1B1B1B"/>
              </a:solidFill>
              <a:latin typeface="Roboto Mono"/>
              <a:ea typeface="Roboto Mono"/>
              <a:cs typeface="Roboto Mono"/>
              <a:sym typeface="Roboto Mono"/>
            </a:endParaRPr>
          </a:p>
          <a:p>
            <a:pPr indent="0" lvl="0" marL="0" marR="0" rtl="0" algn="just">
              <a:spcBef>
                <a:spcPts val="0"/>
              </a:spcBef>
              <a:spcAft>
                <a:spcPts val="0"/>
              </a:spcAft>
              <a:buNone/>
            </a:pPr>
            <a:r>
              <a:rPr b="0" i="1" lang="en-US" sz="800">
                <a:solidFill>
                  <a:srgbClr val="1B1B1B"/>
                </a:solidFill>
                <a:latin typeface="Roboto Mono"/>
                <a:ea typeface="Roboto Mono"/>
                <a:cs typeface="Roboto Mono"/>
                <a:sym typeface="Roboto Mono"/>
              </a:rPr>
              <a:t>(From Kolenc OI et al. ,2019, Antiox. Redox Signal)  </a:t>
            </a:r>
            <a:endParaRPr i="1" sz="8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7"/>
          <p:cNvSpPr txBox="1"/>
          <p:nvPr/>
        </p:nvSpPr>
        <p:spPr>
          <a:xfrm>
            <a:off x="3769702" y="241218"/>
            <a:ext cx="540026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8206E"/>
                </a:solidFill>
                <a:latin typeface="Arial"/>
                <a:ea typeface="Arial"/>
                <a:cs typeface="Arial"/>
                <a:sym typeface="Arial"/>
              </a:rPr>
              <a:t>DEEP IMAGING IN TISSUES AND ORGANOIDS</a:t>
            </a:r>
            <a:endParaRPr/>
          </a:p>
        </p:txBody>
      </p:sp>
      <p:sp>
        <p:nvSpPr>
          <p:cNvPr id="149" name="Google Shape;149;p17"/>
          <p:cNvSpPr txBox="1"/>
          <p:nvPr/>
        </p:nvSpPr>
        <p:spPr>
          <a:xfrm>
            <a:off x="583914" y="1430510"/>
            <a:ext cx="11024171" cy="3372846"/>
          </a:xfrm>
          <a:prstGeom prst="rect">
            <a:avLst/>
          </a:prstGeom>
          <a:blipFill rotWithShape="1">
            <a:blip r:embed="rId3">
              <a:alphaModFix/>
            </a:blip>
            <a:stretch>
              <a:fillRect b="0" l="-164" r="0" t="-36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150" name="Google Shape;150;p17"/>
          <p:cNvSpPr txBox="1"/>
          <p:nvPr/>
        </p:nvSpPr>
        <p:spPr>
          <a:xfrm>
            <a:off x="1641737" y="865391"/>
            <a:ext cx="220008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Fundamental depth limit</a:t>
            </a:r>
            <a:endParaRPr/>
          </a:p>
        </p:txBody>
      </p:sp>
      <p:sp>
        <p:nvSpPr>
          <p:cNvPr id="151" name="Google Shape;151;p17"/>
          <p:cNvSpPr txBox="1"/>
          <p:nvPr/>
        </p:nvSpPr>
        <p:spPr>
          <a:xfrm>
            <a:off x="4359463" y="902934"/>
            <a:ext cx="3908186" cy="232692"/>
          </a:xfrm>
          <a:prstGeom prst="rect">
            <a:avLst/>
          </a:prstGeom>
          <a:blipFill rotWithShape="1">
            <a:blip r:embed="rId4">
              <a:alphaModFix/>
            </a:blip>
            <a:stretch>
              <a:fillRect b="-526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152" name="Google Shape;152;p17"/>
          <p:cNvSpPr/>
          <p:nvPr/>
        </p:nvSpPr>
        <p:spPr>
          <a:xfrm>
            <a:off x="3925329" y="962911"/>
            <a:ext cx="267128" cy="149624"/>
          </a:xfrm>
          <a:prstGeom prst="rightArrow">
            <a:avLst>
              <a:gd fmla="val 50000" name="adj1"/>
              <a:gd fmla="val 50000" name="adj2"/>
            </a:avLst>
          </a:prstGeom>
          <a:solidFill>
            <a:srgbClr val="F2CDED"/>
          </a:solidFill>
          <a:ln cap="flat" cmpd="sng" w="19050">
            <a:solidFill>
              <a:srgbClr val="50154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53" name="Google Shape;153;p17"/>
          <p:cNvGrpSpPr/>
          <p:nvPr/>
        </p:nvGrpSpPr>
        <p:grpSpPr>
          <a:xfrm>
            <a:off x="977737" y="4976463"/>
            <a:ext cx="4944762" cy="1430346"/>
            <a:chOff x="1692" y="8539"/>
            <a:chExt cx="4944762" cy="1430346"/>
          </a:xfrm>
        </p:grpSpPr>
        <p:sp>
          <p:nvSpPr>
            <p:cNvPr id="154" name="Google Shape;154;p17"/>
            <p:cNvSpPr/>
            <p:nvPr/>
          </p:nvSpPr>
          <p:spPr>
            <a:xfrm>
              <a:off x="1692" y="8539"/>
              <a:ext cx="2580381" cy="907691"/>
            </a:xfrm>
            <a:prstGeom prst="chevron">
              <a:avLst>
                <a:gd fmla="val 50000" name="adj"/>
              </a:avLst>
            </a:prstGeom>
            <a:solidFill>
              <a:srgbClr val="0C9ED5"/>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txBox="1"/>
            <p:nvPr/>
          </p:nvSpPr>
          <p:spPr>
            <a:xfrm>
              <a:off x="455538" y="8539"/>
              <a:ext cx="1672690" cy="907691"/>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Scattering helps to deliver more light to objective</a:t>
              </a:r>
              <a:endParaRPr/>
            </a:p>
          </p:txBody>
        </p:sp>
        <p:sp>
          <p:nvSpPr>
            <p:cNvPr id="156" name="Google Shape;156;p17"/>
            <p:cNvSpPr/>
            <p:nvPr/>
          </p:nvSpPr>
          <p:spPr>
            <a:xfrm>
              <a:off x="1692" y="934885"/>
              <a:ext cx="2064305" cy="5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txBox="1"/>
            <p:nvPr/>
          </p:nvSpPr>
          <p:spPr>
            <a:xfrm>
              <a:off x="1692" y="934885"/>
              <a:ext cx="2064305" cy="504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Photons that first travelled to opposite direction have more chance of backscattering</a:t>
              </a:r>
              <a:endParaRPr/>
            </a:p>
          </p:txBody>
        </p:sp>
        <p:sp>
          <p:nvSpPr>
            <p:cNvPr id="158" name="Google Shape;158;p17"/>
            <p:cNvSpPr/>
            <p:nvPr/>
          </p:nvSpPr>
          <p:spPr>
            <a:xfrm>
              <a:off x="2366073" y="24882"/>
              <a:ext cx="2580381" cy="842320"/>
            </a:xfrm>
            <a:prstGeom prst="chevron">
              <a:avLst>
                <a:gd fmla="val 50000" name="adj"/>
              </a:avLst>
            </a:prstGeom>
            <a:solidFill>
              <a:srgbClr val="9F299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txBox="1"/>
            <p:nvPr/>
          </p:nvSpPr>
          <p:spPr>
            <a:xfrm>
              <a:off x="2787233" y="24882"/>
              <a:ext cx="1738061" cy="842320"/>
            </a:xfrm>
            <a:prstGeom prst="rect">
              <a:avLst/>
            </a:prstGeom>
            <a:noFill/>
            <a:ln>
              <a:noFill/>
            </a:ln>
          </p:spPr>
          <p:txBody>
            <a:bodyPr anchorCtr="0" anchor="ctr" bIns="18650" lIns="56000" spcFirstLastPara="1" rIns="18650" wrap="square" tIns="18650">
              <a:noAutofit/>
            </a:bodyPr>
            <a:lstStyle/>
            <a:p>
              <a:pPr indent="0" lvl="0" marL="0" marR="0" rtl="0" algn="ctr">
                <a:lnSpc>
                  <a:spcPct val="90000"/>
                </a:lnSpc>
                <a:spcBef>
                  <a:spcPts val="0"/>
                </a:spcBef>
                <a:spcAft>
                  <a:spcPts val="0"/>
                </a:spcAft>
                <a:buClr>
                  <a:schemeClr val="lt1"/>
                </a:buClr>
                <a:buSzPts val="1400"/>
                <a:buFont typeface="Arial"/>
                <a:buNone/>
              </a:pPr>
              <a:r>
                <a:rPr b="1" lang="en-US" sz="1400">
                  <a:solidFill>
                    <a:schemeClr val="lt1"/>
                  </a:solidFill>
                  <a:latin typeface="Arial"/>
                  <a:ea typeface="Arial"/>
                  <a:cs typeface="Arial"/>
                  <a:sym typeface="Arial"/>
                </a:rPr>
                <a:t>Absorption becomes limiting factor</a:t>
              </a:r>
              <a:endParaRPr/>
            </a:p>
          </p:txBody>
        </p:sp>
        <p:sp>
          <p:nvSpPr>
            <p:cNvPr id="160" name="Google Shape;160;p17"/>
            <p:cNvSpPr/>
            <p:nvPr/>
          </p:nvSpPr>
          <p:spPr>
            <a:xfrm>
              <a:off x="2366073" y="918542"/>
              <a:ext cx="2064305" cy="5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txBox="1"/>
            <p:nvPr/>
          </p:nvSpPr>
          <p:spPr>
            <a:xfrm>
              <a:off x="2366073" y="918542"/>
              <a:ext cx="2064305" cy="504000"/>
            </a:xfrm>
            <a:prstGeom prst="rect">
              <a:avLst/>
            </a:prstGeom>
            <a:noFill/>
            <a:ln>
              <a:noFill/>
            </a:ln>
          </p:spPr>
          <p:txBody>
            <a:bodyPr anchorCtr="0" anchor="t" bIns="0" lIns="0" spcFirstLastPara="1" rIns="0" wrap="square" tIns="0">
              <a:noAutofit/>
            </a:bodyPr>
            <a:lstStyle/>
            <a:p>
              <a:pPr indent="-114300" lvl="1" marL="114300" marR="0" rtl="0" algn="l">
                <a:lnSpc>
                  <a:spcPct val="90000"/>
                </a:lnSpc>
                <a:spcBef>
                  <a:spcPts val="0"/>
                </a:spcBef>
                <a:spcAft>
                  <a:spcPts val="0"/>
                </a:spcAft>
                <a:buClr>
                  <a:schemeClr val="dk1"/>
                </a:buClr>
                <a:buSzPts val="1200"/>
                <a:buFont typeface="Arial"/>
                <a:buChar char="•"/>
              </a:pPr>
              <a:r>
                <a:rPr b="0" i="0" lang="en-US" sz="1200" u="none" cap="none" strike="noStrike">
                  <a:solidFill>
                    <a:schemeClr val="dk1"/>
                  </a:solidFill>
                  <a:latin typeface="Arial"/>
                  <a:ea typeface="Arial"/>
                  <a:cs typeface="Arial"/>
                  <a:sym typeface="Arial"/>
                </a:rPr>
                <a:t>Photons will be multiple scattered and enter objective at steeper angles</a:t>
              </a:r>
              <a:endParaRPr/>
            </a:p>
          </p:txBody>
        </p:sp>
      </p:grpSp>
      <p:sp>
        <p:nvSpPr>
          <p:cNvPr id="162" name="Google Shape;162;p17"/>
          <p:cNvSpPr txBox="1"/>
          <p:nvPr/>
        </p:nvSpPr>
        <p:spPr>
          <a:xfrm>
            <a:off x="6095999" y="5121331"/>
            <a:ext cx="2343456" cy="523220"/>
          </a:xfrm>
          <a:prstGeom prst="rect">
            <a:avLst/>
          </a:prstGeom>
          <a:noFill/>
          <a:ln cap="flat" cmpd="sng" w="9525">
            <a:solidFill>
              <a:srgbClr val="50154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Requires higher acceptance angle &amp; large front aperture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18"/>
          <p:cNvSpPr/>
          <p:nvPr/>
        </p:nvSpPr>
        <p:spPr>
          <a:xfrm>
            <a:off x="3051" y="0"/>
            <a:ext cx="1218894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68" name="Google Shape;168;p18"/>
          <p:cNvGrpSpPr/>
          <p:nvPr/>
        </p:nvGrpSpPr>
        <p:grpSpPr>
          <a:xfrm>
            <a:off x="-2848" y="0"/>
            <a:ext cx="12188949" cy="6858000"/>
            <a:chOff x="-2848" y="0"/>
            <a:chExt cx="12188949" cy="6858000"/>
          </a:xfrm>
        </p:grpSpPr>
        <p:sp>
          <p:nvSpPr>
            <p:cNvPr id="169" name="Google Shape;169;p18"/>
            <p:cNvSpPr/>
            <p:nvPr/>
          </p:nvSpPr>
          <p:spPr>
            <a:xfrm>
              <a:off x="-2848" y="0"/>
              <a:ext cx="12188949" cy="6858000"/>
            </a:xfrm>
            <a:prstGeom prst="rect">
              <a:avLst/>
            </a:prstGeom>
            <a:solidFill>
              <a:schemeClr val="accent5">
                <a:alpha val="4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 name="Google Shape;170;p18"/>
            <p:cNvSpPr/>
            <p:nvPr/>
          </p:nvSpPr>
          <p:spPr>
            <a:xfrm>
              <a:off x="-2848" y="0"/>
              <a:ext cx="12188949" cy="6858000"/>
            </a:xfrm>
            <a:prstGeom prst="rect">
              <a:avLst/>
            </a:prstGeom>
            <a:solidFill>
              <a:schemeClr val="accent6">
                <a:alpha val="1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71" name="Google Shape;171;p18"/>
          <p:cNvGrpSpPr/>
          <p:nvPr/>
        </p:nvGrpSpPr>
        <p:grpSpPr>
          <a:xfrm>
            <a:off x="651279" y="598259"/>
            <a:ext cx="10889442" cy="5680742"/>
            <a:chOff x="651279" y="598259"/>
            <a:chExt cx="10889442" cy="5680742"/>
          </a:xfrm>
        </p:grpSpPr>
        <p:sp>
          <p:nvSpPr>
            <p:cNvPr id="172" name="Google Shape;172;p18"/>
            <p:cNvSpPr/>
            <p:nvPr/>
          </p:nvSpPr>
          <p:spPr>
            <a:xfrm>
              <a:off x="651279" y="598259"/>
              <a:ext cx="10889442" cy="568074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 name="Google Shape;173;p18"/>
            <p:cNvSpPr/>
            <p:nvPr/>
          </p:nvSpPr>
          <p:spPr>
            <a:xfrm>
              <a:off x="651279" y="598259"/>
              <a:ext cx="10889442" cy="5680742"/>
            </a:xfrm>
            <a:prstGeom prst="rect">
              <a:avLst/>
            </a:prstGeom>
            <a:solidFill>
              <a:schemeClr val="accent6">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74" name="Google Shape;174;p18"/>
          <p:cNvGrpSpPr/>
          <p:nvPr/>
        </p:nvGrpSpPr>
        <p:grpSpPr>
          <a:xfrm>
            <a:off x="1524" y="0"/>
            <a:ext cx="12188952" cy="6858000"/>
            <a:chOff x="0" y="0"/>
            <a:chExt cx="12188952" cy="6858000"/>
          </a:xfrm>
        </p:grpSpPr>
        <p:sp>
          <p:nvSpPr>
            <p:cNvPr id="175" name="Google Shape;175;p18"/>
            <p:cNvSpPr/>
            <p:nvPr/>
          </p:nvSpPr>
          <p:spPr>
            <a:xfrm>
              <a:off x="26122" y="6015669"/>
              <a:ext cx="2605762" cy="842331"/>
            </a:xfrm>
            <a:custGeom>
              <a:rect b="b" l="l" r="r" t="t"/>
              <a:pathLst>
                <a:path extrusionOk="0" h="1033951" w="3180577">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6" name="Google Shape;176;p18"/>
            <p:cNvSpPr/>
            <p:nvPr/>
          </p:nvSpPr>
          <p:spPr>
            <a:xfrm>
              <a:off x="655184" y="5798001"/>
              <a:ext cx="2485581" cy="1059999"/>
            </a:xfrm>
            <a:custGeom>
              <a:rect b="b" l="l" r="r" t="t"/>
              <a:pathLst>
                <a:path extrusionOk="0" h="1050628" w="244976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l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 name="Google Shape;177;p18"/>
            <p:cNvSpPr/>
            <p:nvPr/>
          </p:nvSpPr>
          <p:spPr>
            <a:xfrm>
              <a:off x="3474720" y="0"/>
              <a:ext cx="6177282" cy="1778750"/>
            </a:xfrm>
            <a:custGeom>
              <a:rect b="b" l="l" r="r" t="t"/>
              <a:pathLst>
                <a:path extrusionOk="0" h="1849426" w="6386648">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lt1">
                <a:alpha val="4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8" name="Google Shape;178;p18"/>
            <p:cNvSpPr/>
            <p:nvPr/>
          </p:nvSpPr>
          <p:spPr>
            <a:xfrm>
              <a:off x="0" y="2390523"/>
              <a:ext cx="611491" cy="1421482"/>
            </a:xfrm>
            <a:custGeom>
              <a:rect b="b" l="l" r="r" t="t"/>
              <a:pathLst>
                <a:path extrusionOk="0" h="1429512" w="611491">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lt1">
                <a:alpha val="2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9" name="Google Shape;179;p18"/>
            <p:cNvSpPr/>
            <p:nvPr/>
          </p:nvSpPr>
          <p:spPr>
            <a:xfrm>
              <a:off x="3792772" y="0"/>
              <a:ext cx="2423863" cy="1343767"/>
            </a:xfrm>
            <a:custGeom>
              <a:rect b="b" l="l" r="r" t="t"/>
              <a:pathLst>
                <a:path extrusionOk="0" h="1681468" w="3015964">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0" name="Google Shape;180;p18"/>
            <p:cNvSpPr/>
            <p:nvPr/>
          </p:nvSpPr>
          <p:spPr>
            <a:xfrm>
              <a:off x="10946850" y="0"/>
              <a:ext cx="1242102" cy="2620884"/>
            </a:xfrm>
            <a:custGeom>
              <a:rect b="b" l="l" r="r" t="t"/>
              <a:pathLst>
                <a:path extrusionOk="0" h="2635689" w="1242102">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1" name="Google Shape;181;p18"/>
            <p:cNvSpPr/>
            <p:nvPr/>
          </p:nvSpPr>
          <p:spPr>
            <a:xfrm>
              <a:off x="0" y="0"/>
              <a:ext cx="1577788" cy="980141"/>
            </a:xfrm>
            <a:custGeom>
              <a:rect b="b" l="l" r="r" t="t"/>
              <a:pathLst>
                <a:path extrusionOk="0" h="795676" w="1471018">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lt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82" name="Google Shape;182;p18"/>
          <p:cNvSpPr txBox="1"/>
          <p:nvPr>
            <p:ph type="title"/>
          </p:nvPr>
        </p:nvSpPr>
        <p:spPr>
          <a:xfrm>
            <a:off x="1012644" y="841664"/>
            <a:ext cx="5155073" cy="515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Play"/>
              <a:buNone/>
            </a:pPr>
            <a:r>
              <a:rPr lang="en-US" sz="4800">
                <a:solidFill>
                  <a:schemeClr val="lt1"/>
                </a:solidFill>
                <a:latin typeface="Play"/>
                <a:ea typeface="Play"/>
                <a:cs typeface="Play"/>
                <a:sym typeface="Play"/>
              </a:rPr>
              <a:t>METHOD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nvSpPr>
        <p:spPr>
          <a:xfrm>
            <a:off x="4731027" y="129208"/>
            <a:ext cx="333847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8206E"/>
                </a:solidFill>
                <a:latin typeface="Arial"/>
                <a:ea typeface="Arial"/>
                <a:cs typeface="Arial"/>
                <a:sym typeface="Arial"/>
              </a:rPr>
              <a:t>2 PHOTON IMAGING SETUP</a:t>
            </a:r>
            <a:endParaRPr/>
          </a:p>
        </p:txBody>
      </p:sp>
      <p:pic>
        <p:nvPicPr>
          <p:cNvPr id="189" name="Google Shape;189;p19"/>
          <p:cNvPicPr preferRelativeResize="0"/>
          <p:nvPr/>
        </p:nvPicPr>
        <p:blipFill rotWithShape="1">
          <a:blip r:embed="rId3">
            <a:alphaModFix/>
          </a:blip>
          <a:srcRect b="0" l="0" r="0" t="0"/>
          <a:stretch/>
        </p:blipFill>
        <p:spPr>
          <a:xfrm>
            <a:off x="294863" y="657308"/>
            <a:ext cx="4724610" cy="3466577"/>
          </a:xfrm>
          <a:prstGeom prst="rect">
            <a:avLst/>
          </a:prstGeom>
          <a:noFill/>
          <a:ln>
            <a:noFill/>
          </a:ln>
        </p:spPr>
      </p:pic>
      <p:sp>
        <p:nvSpPr>
          <p:cNvPr id="190" name="Google Shape;190;p19"/>
          <p:cNvSpPr/>
          <p:nvPr/>
        </p:nvSpPr>
        <p:spPr>
          <a:xfrm>
            <a:off x="324079" y="4225743"/>
            <a:ext cx="2041860" cy="1182756"/>
          </a:xfrm>
          <a:prstGeom prst="rect">
            <a:avLst/>
          </a:prstGeom>
          <a:solidFill>
            <a:srgbClr val="FAE2D5"/>
          </a:solid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C00000"/>
                </a:solidFill>
                <a:latin typeface="Arial"/>
                <a:ea typeface="Arial"/>
                <a:cs typeface="Arial"/>
                <a:sym typeface="Arial"/>
              </a:rPr>
              <a:t>Laser Source:</a:t>
            </a:r>
            <a:endParaRPr/>
          </a:p>
          <a:p>
            <a:pPr indent="0" lvl="0" marL="0" marR="0" rtl="0" algn="ctr">
              <a:spcBef>
                <a:spcPts val="0"/>
              </a:spcBef>
              <a:spcAft>
                <a:spcPts val="0"/>
              </a:spcAft>
              <a:buNone/>
            </a:pPr>
            <a:r>
              <a:rPr lang="en-US" sz="1200">
                <a:solidFill>
                  <a:srgbClr val="C00000"/>
                </a:solidFill>
                <a:latin typeface="Arial"/>
                <a:ea typeface="Arial"/>
                <a:cs typeface="Arial"/>
                <a:sym typeface="Arial"/>
              </a:rPr>
              <a:t>Ti: </a:t>
            </a:r>
            <a:r>
              <a:rPr b="1" lang="en-US" sz="1200" u="sng">
                <a:solidFill>
                  <a:srgbClr val="C00000"/>
                </a:solidFill>
                <a:latin typeface="Arial"/>
                <a:ea typeface="Arial"/>
                <a:cs typeface="Arial"/>
                <a:sym typeface="Arial"/>
              </a:rPr>
              <a:t>Sapphire “Mai-Tai laser” </a:t>
            </a:r>
            <a:r>
              <a:rPr lang="en-US" sz="1200">
                <a:solidFill>
                  <a:srgbClr val="C00000"/>
                </a:solidFill>
                <a:latin typeface="Arial"/>
                <a:ea typeface="Arial"/>
                <a:cs typeface="Arial"/>
                <a:sym typeface="Arial"/>
              </a:rPr>
              <a:t>from SpectraPhysics</a:t>
            </a:r>
            <a:endParaRPr sz="1200">
              <a:solidFill>
                <a:srgbClr val="C00000"/>
              </a:solidFill>
              <a:latin typeface="Arial"/>
              <a:ea typeface="Arial"/>
              <a:cs typeface="Arial"/>
              <a:sym typeface="Arial"/>
            </a:endParaRPr>
          </a:p>
          <a:p>
            <a:pPr indent="0" lvl="0" marL="0" marR="0" rtl="0" algn="ctr">
              <a:spcBef>
                <a:spcPts val="0"/>
              </a:spcBef>
              <a:spcAft>
                <a:spcPts val="0"/>
              </a:spcAft>
              <a:buNone/>
            </a:pPr>
            <a:r>
              <a:rPr b="1" lang="en-US" sz="1400" u="sng">
                <a:solidFill>
                  <a:srgbClr val="C00000"/>
                </a:solidFill>
                <a:latin typeface="Arial"/>
                <a:ea typeface="Arial"/>
                <a:cs typeface="Arial"/>
                <a:sym typeface="Arial"/>
              </a:rPr>
              <a:t>710-920 nm</a:t>
            </a:r>
            <a:endParaRPr/>
          </a:p>
          <a:p>
            <a:pPr indent="0" lvl="0" marL="0" marR="0" rtl="0" algn="ctr">
              <a:spcBef>
                <a:spcPts val="0"/>
              </a:spcBef>
              <a:spcAft>
                <a:spcPts val="0"/>
              </a:spcAft>
              <a:buNone/>
            </a:pPr>
            <a:r>
              <a:rPr lang="en-US" sz="1200">
                <a:solidFill>
                  <a:srgbClr val="C00000"/>
                </a:solidFill>
                <a:latin typeface="Arial"/>
                <a:ea typeface="Arial"/>
                <a:cs typeface="Arial"/>
                <a:sym typeface="Arial"/>
              </a:rPr>
              <a:t>Spectral pulse FWHM: 8nm</a:t>
            </a:r>
            <a:endParaRPr/>
          </a:p>
          <a:p>
            <a:pPr indent="0" lvl="0" marL="0" marR="0" rtl="0" algn="ctr">
              <a:spcBef>
                <a:spcPts val="0"/>
              </a:spcBef>
              <a:spcAft>
                <a:spcPts val="0"/>
              </a:spcAft>
              <a:buNone/>
            </a:pPr>
            <a:r>
              <a:rPr lang="en-US" sz="1200">
                <a:solidFill>
                  <a:srgbClr val="C00000"/>
                </a:solidFill>
                <a:latin typeface="Arial"/>
                <a:ea typeface="Arial"/>
                <a:cs typeface="Arial"/>
                <a:sym typeface="Arial"/>
              </a:rPr>
              <a:t>100fs </a:t>
            </a:r>
            <a:endParaRPr/>
          </a:p>
        </p:txBody>
      </p:sp>
      <p:sp>
        <p:nvSpPr>
          <p:cNvPr id="191" name="Google Shape;191;p19"/>
          <p:cNvSpPr/>
          <p:nvPr/>
        </p:nvSpPr>
        <p:spPr>
          <a:xfrm>
            <a:off x="2437187" y="4239972"/>
            <a:ext cx="1750927" cy="1182756"/>
          </a:xfrm>
          <a:prstGeom prst="rect">
            <a:avLst/>
          </a:prstGeom>
          <a:solidFill>
            <a:srgbClr val="D8F2CF"/>
          </a:solidFill>
          <a:ln cap="flat" cmpd="sng" w="19050">
            <a:solidFill>
              <a:srgbClr val="27531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275316"/>
                </a:solidFill>
                <a:latin typeface="Arial"/>
                <a:ea typeface="Arial"/>
                <a:cs typeface="Arial"/>
                <a:sym typeface="Arial"/>
              </a:rPr>
              <a:t>Objective:</a:t>
            </a:r>
            <a:endParaRPr/>
          </a:p>
          <a:p>
            <a:pPr indent="0" lvl="0" marL="0" marR="0" rtl="0" algn="ctr">
              <a:spcBef>
                <a:spcPts val="0"/>
              </a:spcBef>
              <a:spcAft>
                <a:spcPts val="0"/>
              </a:spcAft>
              <a:buNone/>
            </a:pPr>
            <a:r>
              <a:rPr b="1" lang="en-US" sz="1400" u="sng">
                <a:solidFill>
                  <a:srgbClr val="275316"/>
                </a:solidFill>
                <a:latin typeface="Arial"/>
                <a:ea typeface="Arial"/>
                <a:cs typeface="Arial"/>
                <a:sym typeface="Arial"/>
              </a:rPr>
              <a:t>Olympus 20x, 0.95 NA</a:t>
            </a:r>
            <a:endParaRPr/>
          </a:p>
          <a:p>
            <a:pPr indent="0" lvl="0" marL="0" marR="0" rtl="0" algn="ctr">
              <a:spcBef>
                <a:spcPts val="0"/>
              </a:spcBef>
              <a:spcAft>
                <a:spcPts val="0"/>
              </a:spcAft>
              <a:buNone/>
            </a:pPr>
            <a:r>
              <a:rPr lang="en-US" sz="1200">
                <a:solidFill>
                  <a:srgbClr val="275316"/>
                </a:solidFill>
                <a:latin typeface="Arial"/>
                <a:ea typeface="Arial"/>
                <a:cs typeface="Arial"/>
                <a:sym typeface="Arial"/>
              </a:rPr>
              <a:t>2mm working distance</a:t>
            </a:r>
            <a:endParaRPr/>
          </a:p>
          <a:p>
            <a:pPr indent="0" lvl="0" marL="0" marR="0" rtl="0" algn="ctr">
              <a:spcBef>
                <a:spcPts val="0"/>
              </a:spcBef>
              <a:spcAft>
                <a:spcPts val="0"/>
              </a:spcAft>
              <a:buNone/>
            </a:pPr>
            <a:r>
              <a:rPr lang="en-US" sz="1200">
                <a:solidFill>
                  <a:srgbClr val="275316"/>
                </a:solidFill>
                <a:latin typeface="Arial"/>
                <a:ea typeface="Arial"/>
                <a:cs typeface="Arial"/>
                <a:sym typeface="Arial"/>
              </a:rPr>
              <a:t>Back aperture 17mm</a:t>
            </a:r>
            <a:endParaRPr/>
          </a:p>
          <a:p>
            <a:pPr indent="0" lvl="0" marL="0" marR="0" rtl="0" algn="ctr">
              <a:spcBef>
                <a:spcPts val="0"/>
              </a:spcBef>
              <a:spcAft>
                <a:spcPts val="0"/>
              </a:spcAft>
              <a:buNone/>
            </a:pPr>
            <a:r>
              <a:rPr lang="en-US" sz="1200">
                <a:solidFill>
                  <a:srgbClr val="275316"/>
                </a:solidFill>
                <a:latin typeface="Arial"/>
                <a:ea typeface="Arial"/>
                <a:cs typeface="Arial"/>
                <a:sym typeface="Arial"/>
              </a:rPr>
              <a:t>XLUMPLF</a:t>
            </a:r>
            <a:endParaRPr/>
          </a:p>
        </p:txBody>
      </p:sp>
      <p:sp>
        <p:nvSpPr>
          <p:cNvPr id="192" name="Google Shape;192;p19"/>
          <p:cNvSpPr/>
          <p:nvPr/>
        </p:nvSpPr>
        <p:spPr>
          <a:xfrm>
            <a:off x="5001205" y="3547610"/>
            <a:ext cx="101284" cy="307697"/>
          </a:xfrm>
          <a:prstGeom prst="ellipse">
            <a:avLst/>
          </a:prstGeom>
          <a:solidFill>
            <a:schemeClr val="dk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3" name="Google Shape;193;p19"/>
          <p:cNvSpPr/>
          <p:nvPr/>
        </p:nvSpPr>
        <p:spPr>
          <a:xfrm flipH="1">
            <a:off x="5028988" y="3855307"/>
            <a:ext cx="45719" cy="268577"/>
          </a:xfrm>
          <a:prstGeom prst="rect">
            <a:avLst/>
          </a:prstGeom>
          <a:solidFill>
            <a:schemeClr val="dk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 name="Google Shape;194;p19"/>
          <p:cNvSpPr txBox="1"/>
          <p:nvPr/>
        </p:nvSpPr>
        <p:spPr>
          <a:xfrm>
            <a:off x="4936878" y="3234954"/>
            <a:ext cx="70091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
                <a:solidFill>
                  <a:schemeClr val="dk1"/>
                </a:solidFill>
                <a:latin typeface="Arial"/>
                <a:ea typeface="Arial"/>
                <a:cs typeface="Arial"/>
                <a:sym typeface="Arial"/>
              </a:rPr>
              <a:t>Manual HWP for power control</a:t>
            </a:r>
            <a:endParaRPr/>
          </a:p>
        </p:txBody>
      </p:sp>
      <p:cxnSp>
        <p:nvCxnSpPr>
          <p:cNvPr id="195" name="Google Shape;195;p19"/>
          <p:cNvCxnSpPr/>
          <p:nvPr/>
        </p:nvCxnSpPr>
        <p:spPr>
          <a:xfrm>
            <a:off x="5102489" y="3701458"/>
            <a:ext cx="354537" cy="0"/>
          </a:xfrm>
          <a:prstGeom prst="straightConnector1">
            <a:avLst/>
          </a:prstGeom>
          <a:noFill/>
          <a:ln cap="flat" cmpd="sng" w="19050">
            <a:solidFill>
              <a:srgbClr val="FF0000"/>
            </a:solidFill>
            <a:prstDash val="solid"/>
            <a:miter lim="800000"/>
            <a:headEnd len="sm" w="sm" type="none"/>
            <a:tailEnd len="sm" w="sm" type="none"/>
          </a:ln>
        </p:spPr>
      </p:cxnSp>
      <p:sp>
        <p:nvSpPr>
          <p:cNvPr id="196" name="Google Shape;196;p19"/>
          <p:cNvSpPr txBox="1"/>
          <p:nvPr/>
        </p:nvSpPr>
        <p:spPr>
          <a:xfrm>
            <a:off x="5114450" y="3564021"/>
            <a:ext cx="52583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00">
                <a:solidFill>
                  <a:schemeClr val="dk1"/>
                </a:solidFill>
                <a:latin typeface="Arial"/>
                <a:ea typeface="Arial"/>
                <a:cs typeface="Arial"/>
                <a:sym typeface="Arial"/>
              </a:rPr>
              <a:t>100 fs, 80MHz </a:t>
            </a:r>
            <a:endParaRPr/>
          </a:p>
        </p:txBody>
      </p:sp>
      <p:sp>
        <p:nvSpPr>
          <p:cNvPr id="197" name="Google Shape;197;p19"/>
          <p:cNvSpPr/>
          <p:nvPr/>
        </p:nvSpPr>
        <p:spPr>
          <a:xfrm>
            <a:off x="318023" y="5510357"/>
            <a:ext cx="2014763" cy="1182756"/>
          </a:xfrm>
          <a:prstGeom prst="rect">
            <a:avLst/>
          </a:prstGeom>
          <a:solidFill>
            <a:srgbClr val="C7EDFC"/>
          </a:solidFill>
          <a:ln cap="flat" cmpd="sng" w="190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0070C0"/>
                </a:solidFill>
                <a:latin typeface="Arial"/>
                <a:ea typeface="Arial"/>
                <a:cs typeface="Arial"/>
                <a:sym typeface="Arial"/>
              </a:rPr>
              <a:t>Scanning Mirrors:</a:t>
            </a:r>
            <a:endParaRPr/>
          </a:p>
          <a:p>
            <a:pPr indent="0" lvl="0" marL="0" marR="0" rtl="0" algn="ctr">
              <a:spcBef>
                <a:spcPts val="0"/>
              </a:spcBef>
              <a:spcAft>
                <a:spcPts val="0"/>
              </a:spcAft>
              <a:buNone/>
            </a:pPr>
            <a:r>
              <a:rPr lang="en-US" sz="1200">
                <a:solidFill>
                  <a:srgbClr val="0070C0"/>
                </a:solidFill>
                <a:latin typeface="Arial"/>
                <a:ea typeface="Arial"/>
                <a:cs typeface="Arial"/>
                <a:sym typeface="Arial"/>
              </a:rPr>
              <a:t>Galvo-Galvo Cambridge technology</a:t>
            </a:r>
            <a:endParaRPr/>
          </a:p>
          <a:p>
            <a:pPr indent="0" lvl="0" marL="0" marR="0" rtl="0" algn="ctr">
              <a:spcBef>
                <a:spcPts val="0"/>
              </a:spcBef>
              <a:spcAft>
                <a:spcPts val="0"/>
              </a:spcAft>
              <a:buNone/>
            </a:pPr>
            <a:r>
              <a:rPr lang="en-US" sz="1200">
                <a:solidFill>
                  <a:srgbClr val="0070C0"/>
                </a:solidFill>
                <a:latin typeface="Arial"/>
                <a:ea typeface="Arial"/>
                <a:cs typeface="Arial"/>
                <a:sym typeface="Arial"/>
              </a:rPr>
              <a:t>Scanning angle ±20</a:t>
            </a:r>
            <a:r>
              <a:rPr baseline="30000" lang="en-US" sz="1200">
                <a:solidFill>
                  <a:srgbClr val="0070C0"/>
                </a:solidFill>
                <a:latin typeface="Arial"/>
                <a:ea typeface="Arial"/>
                <a:cs typeface="Arial"/>
                <a:sym typeface="Arial"/>
              </a:rPr>
              <a:t>0 </a:t>
            </a:r>
            <a:endParaRPr/>
          </a:p>
          <a:p>
            <a:pPr indent="0" lvl="0" marL="0" marR="0" rtl="0" algn="ctr">
              <a:spcBef>
                <a:spcPts val="0"/>
              </a:spcBef>
              <a:spcAft>
                <a:spcPts val="0"/>
              </a:spcAft>
              <a:buNone/>
            </a:pPr>
            <a:r>
              <a:rPr lang="en-US" sz="1200">
                <a:solidFill>
                  <a:srgbClr val="0070C0"/>
                </a:solidFill>
                <a:latin typeface="Arial"/>
                <a:ea typeface="Arial"/>
                <a:cs typeface="Arial"/>
                <a:sym typeface="Arial"/>
              </a:rPr>
              <a:t>Diameter 6mm</a:t>
            </a:r>
            <a:endParaRPr/>
          </a:p>
        </p:txBody>
      </p:sp>
      <p:sp>
        <p:nvSpPr>
          <p:cNvPr id="198" name="Google Shape;198;p19"/>
          <p:cNvSpPr txBox="1"/>
          <p:nvPr/>
        </p:nvSpPr>
        <p:spPr>
          <a:xfrm>
            <a:off x="9869511" y="2553283"/>
            <a:ext cx="1313497" cy="646331"/>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20% power transmission  @ 745 and 860 nm</a:t>
            </a:r>
            <a:endParaRPr/>
          </a:p>
        </p:txBody>
      </p:sp>
      <p:sp>
        <p:nvSpPr>
          <p:cNvPr id="199" name="Google Shape;199;p19"/>
          <p:cNvSpPr/>
          <p:nvPr/>
        </p:nvSpPr>
        <p:spPr>
          <a:xfrm>
            <a:off x="2437188" y="5510357"/>
            <a:ext cx="1750926" cy="1182756"/>
          </a:xfrm>
          <a:prstGeom prst="rect">
            <a:avLst/>
          </a:prstGeom>
          <a:solidFill>
            <a:srgbClr val="F2CDED"/>
          </a:solidFill>
          <a:ln cap="flat" cmpd="sng" w="19050">
            <a:solidFill>
              <a:srgbClr val="78206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rgbClr val="78206E"/>
                </a:solidFill>
                <a:latin typeface="Arial"/>
                <a:ea typeface="Arial"/>
                <a:cs typeface="Arial"/>
                <a:sym typeface="Arial"/>
              </a:rPr>
              <a:t>Sample stage:</a:t>
            </a:r>
            <a:endParaRPr/>
          </a:p>
          <a:p>
            <a:pPr indent="0" lvl="0" marL="0" marR="0" rtl="0" algn="ctr">
              <a:spcBef>
                <a:spcPts val="0"/>
              </a:spcBef>
              <a:spcAft>
                <a:spcPts val="0"/>
              </a:spcAft>
              <a:buNone/>
            </a:pPr>
            <a:r>
              <a:rPr lang="en-US" sz="1200">
                <a:solidFill>
                  <a:srgbClr val="78206E"/>
                </a:solidFill>
                <a:latin typeface="Arial"/>
                <a:ea typeface="Arial"/>
                <a:cs typeface="Arial"/>
                <a:sym typeface="Arial"/>
              </a:rPr>
              <a:t>3-axis Nano stepper motors. 4mm travel, 25 nm resolution</a:t>
            </a:r>
            <a:endParaRPr/>
          </a:p>
          <a:p>
            <a:pPr indent="0" lvl="0" marL="0" marR="0" rtl="0" algn="ctr">
              <a:spcBef>
                <a:spcPts val="0"/>
              </a:spcBef>
              <a:spcAft>
                <a:spcPts val="0"/>
              </a:spcAft>
              <a:buNone/>
            </a:pPr>
            <a:r>
              <a:rPr lang="en-US" sz="1200">
                <a:solidFill>
                  <a:srgbClr val="78206E"/>
                </a:solidFill>
                <a:latin typeface="Arial"/>
                <a:ea typeface="Arial"/>
                <a:cs typeface="Arial"/>
                <a:sym typeface="Arial"/>
              </a:rPr>
              <a:t>Velocities: 1-2.5mm/s</a:t>
            </a:r>
            <a:endParaRPr/>
          </a:p>
        </p:txBody>
      </p:sp>
      <p:sp>
        <p:nvSpPr>
          <p:cNvPr id="200" name="Google Shape;200;p19"/>
          <p:cNvSpPr txBox="1"/>
          <p:nvPr/>
        </p:nvSpPr>
        <p:spPr>
          <a:xfrm>
            <a:off x="2365939" y="1319856"/>
            <a:ext cx="716863"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lt1"/>
                </a:solidFill>
                <a:latin typeface="Arial"/>
                <a:ea typeface="Arial"/>
                <a:cs typeface="Arial"/>
                <a:sym typeface="Arial"/>
              </a:rPr>
              <a:t>2” mirrors</a:t>
            </a:r>
            <a:endParaRPr/>
          </a:p>
        </p:txBody>
      </p:sp>
      <p:pic>
        <p:nvPicPr>
          <p:cNvPr id="201" name="Google Shape;201;p19"/>
          <p:cNvPicPr preferRelativeResize="0"/>
          <p:nvPr/>
        </p:nvPicPr>
        <p:blipFill rotWithShape="1">
          <a:blip r:embed="rId4">
            <a:alphaModFix/>
          </a:blip>
          <a:srcRect b="0" l="0" r="0" t="0"/>
          <a:stretch/>
        </p:blipFill>
        <p:spPr>
          <a:xfrm>
            <a:off x="6597657" y="3347393"/>
            <a:ext cx="4586559" cy="3345720"/>
          </a:xfrm>
          <a:prstGeom prst="rect">
            <a:avLst/>
          </a:prstGeom>
          <a:noFill/>
          <a:ln>
            <a:noFill/>
          </a:ln>
        </p:spPr>
      </p:pic>
      <p:pic>
        <p:nvPicPr>
          <p:cNvPr id="202" name="Google Shape;202;p19"/>
          <p:cNvPicPr preferRelativeResize="0"/>
          <p:nvPr/>
        </p:nvPicPr>
        <p:blipFill rotWithShape="1">
          <a:blip r:embed="rId5">
            <a:alphaModFix/>
          </a:blip>
          <a:srcRect b="0" l="0" r="0" t="0"/>
          <a:stretch/>
        </p:blipFill>
        <p:spPr>
          <a:xfrm>
            <a:off x="5035660" y="713307"/>
            <a:ext cx="3760093" cy="2338528"/>
          </a:xfrm>
          <a:prstGeom prst="rect">
            <a:avLst/>
          </a:prstGeom>
          <a:noFill/>
          <a:ln>
            <a:noFill/>
          </a:ln>
        </p:spPr>
      </p:pic>
      <p:sp>
        <p:nvSpPr>
          <p:cNvPr id="203" name="Google Shape;203;p19"/>
          <p:cNvSpPr/>
          <p:nvPr/>
        </p:nvSpPr>
        <p:spPr>
          <a:xfrm>
            <a:off x="4720478" y="1910360"/>
            <a:ext cx="315182" cy="222320"/>
          </a:xfrm>
          <a:prstGeom prst="rightArrow">
            <a:avLst>
              <a:gd fmla="val 50000" name="adj1"/>
              <a:gd fmla="val 50000" name="adj2"/>
            </a:avLst>
          </a:prstGeom>
          <a:solidFill>
            <a:srgbClr val="00B0F0"/>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19"/>
          <p:cNvSpPr txBox="1"/>
          <p:nvPr/>
        </p:nvSpPr>
        <p:spPr>
          <a:xfrm>
            <a:off x="4286542" y="4745995"/>
            <a:ext cx="2212686" cy="1261884"/>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Controlling Software</a:t>
            </a:r>
            <a:endParaRPr/>
          </a:p>
          <a:p>
            <a:pPr indent="0" lvl="0" marL="0" marR="0" rtl="0" algn="ctr">
              <a:spcBef>
                <a:spcPts val="0"/>
              </a:spcBef>
              <a:spcAft>
                <a:spcPts val="0"/>
              </a:spcAft>
              <a:buNone/>
            </a:pPr>
            <a:r>
              <a:rPr b="1" lang="en-US" sz="1100">
                <a:solidFill>
                  <a:schemeClr val="dk1"/>
                </a:solidFill>
                <a:latin typeface="Arial"/>
                <a:ea typeface="Arial"/>
                <a:cs typeface="Arial"/>
                <a:sym typeface="Arial"/>
              </a:rPr>
              <a:t>Open-source </a:t>
            </a:r>
            <a:r>
              <a:rPr lang="en-US" sz="1100">
                <a:solidFill>
                  <a:schemeClr val="dk1"/>
                </a:solidFill>
                <a:latin typeface="Arial"/>
                <a:ea typeface="Arial"/>
                <a:cs typeface="Arial"/>
                <a:sym typeface="Arial"/>
              </a:rPr>
              <a:t>software package: </a:t>
            </a:r>
            <a:r>
              <a:rPr b="1" lang="en-US" sz="1100">
                <a:solidFill>
                  <a:schemeClr val="dk1"/>
                </a:solidFill>
                <a:latin typeface="Arial"/>
                <a:ea typeface="Arial"/>
                <a:cs typeface="Arial"/>
                <a:sym typeface="Arial"/>
              </a:rPr>
              <a:t>MP Scope</a:t>
            </a:r>
            <a:endParaRPr/>
          </a:p>
          <a:p>
            <a:pPr indent="0" lvl="0" marL="0" marR="0" rtl="0" algn="ctr">
              <a:spcBef>
                <a:spcPts val="0"/>
              </a:spcBef>
              <a:spcAft>
                <a:spcPts val="0"/>
              </a:spcAft>
              <a:buNone/>
            </a:pPr>
            <a:r>
              <a:rPr b="1" lang="en-US" sz="1600" u="sng">
                <a:solidFill>
                  <a:schemeClr val="dk1"/>
                </a:solidFill>
                <a:latin typeface="Arial"/>
                <a:ea typeface="Arial"/>
                <a:cs typeface="Arial"/>
                <a:sym typeface="Arial"/>
              </a:rPr>
              <a:t>FOV: 340 um, 512x 512 pixels</a:t>
            </a:r>
            <a:endParaRPr b="1" sz="1100" u="sng">
              <a:solidFill>
                <a:schemeClr val="dk1"/>
              </a:solidFill>
              <a:latin typeface="Arial"/>
              <a:ea typeface="Arial"/>
              <a:cs typeface="Arial"/>
              <a:sym typeface="Arial"/>
            </a:endParaRPr>
          </a:p>
          <a:p>
            <a:pPr indent="0" lvl="0" marL="0" marR="0" rtl="0" algn="ctr">
              <a:spcBef>
                <a:spcPts val="0"/>
              </a:spcBef>
              <a:spcAft>
                <a:spcPts val="0"/>
              </a:spcAft>
              <a:buNone/>
            </a:pPr>
            <a:r>
              <a:rPr lang="en-US" sz="1100">
                <a:solidFill>
                  <a:schemeClr val="dk1"/>
                </a:solidFill>
                <a:latin typeface="Arial"/>
                <a:ea typeface="Arial"/>
                <a:cs typeface="Arial"/>
                <a:sym typeface="Arial"/>
              </a:rPr>
              <a:t>Frame averaging - 8</a:t>
            </a:r>
            <a:endParaRPr/>
          </a:p>
        </p:txBody>
      </p:sp>
      <p:sp>
        <p:nvSpPr>
          <p:cNvPr id="205" name="Google Shape;205;p19"/>
          <p:cNvSpPr txBox="1"/>
          <p:nvPr/>
        </p:nvSpPr>
        <p:spPr>
          <a:xfrm>
            <a:off x="9223082" y="952336"/>
            <a:ext cx="1809235" cy="26161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Resolution</a:t>
            </a:r>
            <a:endParaRPr sz="1100">
              <a:solidFill>
                <a:schemeClr val="dk1"/>
              </a:solidFill>
              <a:latin typeface="Arial"/>
              <a:ea typeface="Arial"/>
              <a:cs typeface="Arial"/>
              <a:sym typeface="Arial"/>
            </a:endParaRPr>
          </a:p>
        </p:txBody>
      </p:sp>
      <p:sp>
        <p:nvSpPr>
          <p:cNvPr id="206" name="Google Shape;206;p19"/>
          <p:cNvSpPr txBox="1"/>
          <p:nvPr/>
        </p:nvSpPr>
        <p:spPr>
          <a:xfrm>
            <a:off x="9072393" y="1361725"/>
            <a:ext cx="2110615" cy="101566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200">
                <a:solidFill>
                  <a:schemeClr val="dk1"/>
                </a:solidFill>
                <a:latin typeface="Arial"/>
                <a:ea typeface="Arial"/>
                <a:cs typeface="Arial"/>
                <a:sym typeface="Arial"/>
              </a:rPr>
              <a:t>PSF measurement of 100 nm fluorescent beads excited at 920 nm</a:t>
            </a:r>
            <a:endParaRPr/>
          </a:p>
          <a:p>
            <a:pPr indent="-171450" lvl="0" marL="171450" marR="0" rtl="0" algn="just">
              <a:spcBef>
                <a:spcPts val="0"/>
              </a:spcBef>
              <a:spcAft>
                <a:spcPts val="0"/>
              </a:spcAft>
              <a:buClr>
                <a:schemeClr val="dk1"/>
              </a:buClr>
              <a:buSzPts val="1200"/>
              <a:buFont typeface="Noto Sans Symbols"/>
              <a:buChar char="▪"/>
            </a:pPr>
            <a:r>
              <a:rPr lang="en-US" sz="1200">
                <a:solidFill>
                  <a:schemeClr val="dk1"/>
                </a:solidFill>
                <a:latin typeface="Arial"/>
                <a:ea typeface="Arial"/>
                <a:cs typeface="Arial"/>
                <a:sym typeface="Arial"/>
              </a:rPr>
              <a:t>Radial FWHM – 550 nm</a:t>
            </a:r>
            <a:endParaRPr/>
          </a:p>
          <a:p>
            <a:pPr indent="-171450" lvl="0" marL="171450" marR="0" rtl="0" algn="just">
              <a:spcBef>
                <a:spcPts val="0"/>
              </a:spcBef>
              <a:spcAft>
                <a:spcPts val="0"/>
              </a:spcAft>
              <a:buClr>
                <a:schemeClr val="dk1"/>
              </a:buClr>
              <a:buSzPts val="1200"/>
              <a:buFont typeface="Noto Sans Symbols"/>
              <a:buChar char="▪"/>
            </a:pPr>
            <a:r>
              <a:rPr lang="en-US" sz="1200">
                <a:solidFill>
                  <a:schemeClr val="dk1"/>
                </a:solidFill>
                <a:latin typeface="Arial"/>
                <a:ea typeface="Arial"/>
                <a:cs typeface="Arial"/>
                <a:sym typeface="Arial"/>
              </a:rPr>
              <a:t>Axial FWHM – 2300 nm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0"/>
          <p:cNvSpPr txBox="1"/>
          <p:nvPr/>
        </p:nvSpPr>
        <p:spPr>
          <a:xfrm>
            <a:off x="6969298" y="177910"/>
            <a:ext cx="294298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78206E"/>
                </a:solidFill>
                <a:latin typeface="Arial"/>
                <a:ea typeface="Arial"/>
                <a:cs typeface="Arial"/>
                <a:sym typeface="Arial"/>
              </a:rPr>
              <a:t>Image Analysis Pipeline</a:t>
            </a:r>
            <a:endParaRPr/>
          </a:p>
        </p:txBody>
      </p:sp>
      <p:grpSp>
        <p:nvGrpSpPr>
          <p:cNvPr id="213" name="Google Shape;213;p20"/>
          <p:cNvGrpSpPr/>
          <p:nvPr/>
        </p:nvGrpSpPr>
        <p:grpSpPr>
          <a:xfrm>
            <a:off x="7485916" y="721815"/>
            <a:ext cx="3878206" cy="5414367"/>
            <a:chOff x="8497912" y="858704"/>
            <a:chExt cx="4128168" cy="5414367"/>
          </a:xfrm>
        </p:grpSpPr>
        <p:grpSp>
          <p:nvGrpSpPr>
            <p:cNvPr id="214" name="Google Shape;214;p20"/>
            <p:cNvGrpSpPr/>
            <p:nvPr/>
          </p:nvGrpSpPr>
          <p:grpSpPr>
            <a:xfrm>
              <a:off x="8497912" y="858704"/>
              <a:ext cx="1562602" cy="5414367"/>
              <a:chOff x="2866594" y="2149"/>
              <a:chExt cx="1562602" cy="5414367"/>
            </a:xfrm>
          </p:grpSpPr>
          <p:sp>
            <p:nvSpPr>
              <p:cNvPr id="215" name="Google Shape;215;p20"/>
              <p:cNvSpPr/>
              <p:nvPr/>
            </p:nvSpPr>
            <p:spPr>
              <a:xfrm>
                <a:off x="2866594" y="2149"/>
                <a:ext cx="1562602" cy="636984"/>
              </a:xfrm>
              <a:prstGeom prst="roundRect">
                <a:avLst>
                  <a:gd fmla="val 10000" name="adj"/>
                </a:avLst>
              </a:prstGeom>
              <a:solidFill>
                <a:srgbClr val="0C9ED5"/>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txBox="1"/>
              <p:nvPr/>
            </p:nvSpPr>
            <p:spPr>
              <a:xfrm>
                <a:off x="2885251" y="20806"/>
                <a:ext cx="1525288" cy="59967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Frame Averaging</a:t>
                </a:r>
                <a:endParaRPr/>
              </a:p>
            </p:txBody>
          </p:sp>
          <p:sp>
            <p:nvSpPr>
              <p:cNvPr id="217" name="Google Shape;217;p20"/>
              <p:cNvSpPr/>
              <p:nvPr/>
            </p:nvSpPr>
            <p:spPr>
              <a:xfrm rot="5400000">
                <a:off x="3528461" y="655058"/>
                <a:ext cx="238869" cy="286642"/>
              </a:xfrm>
              <a:prstGeom prst="rightArrow">
                <a:avLst>
                  <a:gd fmla="val 60000" name="adj1"/>
                  <a:gd fmla="val 50000" name="adj2"/>
                </a:avLst>
              </a:prstGeom>
              <a:solidFill>
                <a:srgbClr val="0C9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0"/>
              <p:cNvSpPr txBox="1"/>
              <p:nvPr/>
            </p:nvSpPr>
            <p:spPr>
              <a:xfrm>
                <a:off x="3561903" y="678945"/>
                <a:ext cx="171986" cy="1672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sp>
            <p:nvSpPr>
              <p:cNvPr id="219" name="Google Shape;219;p20"/>
              <p:cNvSpPr/>
              <p:nvPr/>
            </p:nvSpPr>
            <p:spPr>
              <a:xfrm>
                <a:off x="2866594" y="957626"/>
                <a:ext cx="1562602" cy="636984"/>
              </a:xfrm>
              <a:prstGeom prst="roundRect">
                <a:avLst>
                  <a:gd fmla="val 10000" name="adj"/>
                </a:avLst>
              </a:prstGeom>
              <a:solidFill>
                <a:srgbClr val="1354C9"/>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txBox="1"/>
              <p:nvPr/>
            </p:nvSpPr>
            <p:spPr>
              <a:xfrm>
                <a:off x="2885251" y="976283"/>
                <a:ext cx="1525288" cy="59967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Background subtraction</a:t>
                </a:r>
                <a:endParaRPr/>
              </a:p>
            </p:txBody>
          </p:sp>
          <p:sp>
            <p:nvSpPr>
              <p:cNvPr id="221" name="Google Shape;221;p20"/>
              <p:cNvSpPr/>
              <p:nvPr/>
            </p:nvSpPr>
            <p:spPr>
              <a:xfrm rot="5400000">
                <a:off x="3523203" y="1617545"/>
                <a:ext cx="249384" cy="286642"/>
              </a:xfrm>
              <a:prstGeom prst="rightArrow">
                <a:avLst>
                  <a:gd fmla="val 60000" name="adj1"/>
                  <a:gd fmla="val 50000" name="adj2"/>
                </a:avLst>
              </a:prstGeom>
              <a:solidFill>
                <a:srgbClr val="1544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txBox="1"/>
              <p:nvPr/>
            </p:nvSpPr>
            <p:spPr>
              <a:xfrm>
                <a:off x="3561902" y="1636175"/>
                <a:ext cx="171986" cy="174569"/>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200"/>
                  <a:buFont typeface="Arial"/>
                  <a:buNone/>
                </a:pPr>
                <a:r>
                  <a:t/>
                </a:r>
                <a:endParaRPr sz="1200">
                  <a:solidFill>
                    <a:schemeClr val="lt1"/>
                  </a:solidFill>
                  <a:latin typeface="Arial"/>
                  <a:ea typeface="Arial"/>
                  <a:cs typeface="Arial"/>
                  <a:sym typeface="Arial"/>
                </a:endParaRPr>
              </a:p>
            </p:txBody>
          </p:sp>
          <p:sp>
            <p:nvSpPr>
              <p:cNvPr id="223" name="Google Shape;223;p20"/>
              <p:cNvSpPr/>
              <p:nvPr/>
            </p:nvSpPr>
            <p:spPr>
              <a:xfrm>
                <a:off x="2866594" y="1927123"/>
                <a:ext cx="1562602" cy="636984"/>
              </a:xfrm>
              <a:prstGeom prst="roundRect">
                <a:avLst>
                  <a:gd fmla="val 10000" name="adj"/>
                </a:avLst>
              </a:prstGeom>
              <a:solidFill>
                <a:srgbClr val="1B19BE"/>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txBox="1"/>
              <p:nvPr/>
            </p:nvSpPr>
            <p:spPr>
              <a:xfrm>
                <a:off x="2885251" y="1945780"/>
                <a:ext cx="1525288" cy="59967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Alignment and Noise reduction</a:t>
                </a:r>
                <a:endParaRPr/>
              </a:p>
            </p:txBody>
          </p:sp>
          <p:sp>
            <p:nvSpPr>
              <p:cNvPr id="225" name="Google Shape;225;p20"/>
              <p:cNvSpPr/>
              <p:nvPr/>
            </p:nvSpPr>
            <p:spPr>
              <a:xfrm rot="5400000">
                <a:off x="3533718" y="2573022"/>
                <a:ext cx="228354" cy="286642"/>
              </a:xfrm>
              <a:prstGeom prst="rightArrow">
                <a:avLst>
                  <a:gd fmla="val 60000" name="adj1"/>
                  <a:gd fmla="val 50000" name="adj2"/>
                </a:avLst>
              </a:prstGeom>
              <a:solidFill>
                <a:srgbClr val="3B1C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txBox="1"/>
              <p:nvPr/>
            </p:nvSpPr>
            <p:spPr>
              <a:xfrm>
                <a:off x="3561902" y="2602166"/>
                <a:ext cx="171986" cy="15984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sp>
            <p:nvSpPr>
              <p:cNvPr id="227" name="Google Shape;227;p20"/>
              <p:cNvSpPr/>
              <p:nvPr/>
            </p:nvSpPr>
            <p:spPr>
              <a:xfrm>
                <a:off x="2866594" y="2868579"/>
                <a:ext cx="1562602" cy="636984"/>
              </a:xfrm>
              <a:prstGeom prst="roundRect">
                <a:avLst>
                  <a:gd fmla="val 10000" name="adj"/>
                </a:avLst>
              </a:prstGeom>
              <a:solidFill>
                <a:srgbClr val="561EB4"/>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txBox="1"/>
              <p:nvPr/>
            </p:nvSpPr>
            <p:spPr>
              <a:xfrm>
                <a:off x="2885251" y="2887236"/>
                <a:ext cx="1525288" cy="59967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Intensity Normalization</a:t>
                </a:r>
                <a:endParaRPr/>
              </a:p>
            </p:txBody>
          </p:sp>
          <p:sp>
            <p:nvSpPr>
              <p:cNvPr id="229" name="Google Shape;229;p20"/>
              <p:cNvSpPr/>
              <p:nvPr/>
            </p:nvSpPr>
            <p:spPr>
              <a:xfrm rot="5400000">
                <a:off x="3528461" y="3521488"/>
                <a:ext cx="238869" cy="286642"/>
              </a:xfrm>
              <a:prstGeom prst="rightArrow">
                <a:avLst>
                  <a:gd fmla="val 60000" name="adj1"/>
                  <a:gd fmla="val 50000" name="adj2"/>
                </a:avLst>
              </a:prstGeom>
              <a:solidFill>
                <a:srgbClr val="7C22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txBox="1"/>
              <p:nvPr/>
            </p:nvSpPr>
            <p:spPr>
              <a:xfrm>
                <a:off x="3561903" y="3545375"/>
                <a:ext cx="171986" cy="1672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sp>
            <p:nvSpPr>
              <p:cNvPr id="231" name="Google Shape;231;p20"/>
              <p:cNvSpPr/>
              <p:nvPr/>
            </p:nvSpPr>
            <p:spPr>
              <a:xfrm>
                <a:off x="2866594" y="3824056"/>
                <a:ext cx="1562602" cy="636984"/>
              </a:xfrm>
              <a:prstGeom prst="roundRect">
                <a:avLst>
                  <a:gd fmla="val 10000" name="adj"/>
                </a:avLst>
              </a:prstGeom>
              <a:solidFill>
                <a:srgbClr val="8724A9"/>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txBox="1"/>
              <p:nvPr/>
            </p:nvSpPr>
            <p:spPr>
              <a:xfrm>
                <a:off x="2885251" y="3842713"/>
                <a:ext cx="1525288" cy="59967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Redox Ratio Calculation</a:t>
                </a:r>
                <a:endParaRPr/>
              </a:p>
            </p:txBody>
          </p:sp>
          <p:sp>
            <p:nvSpPr>
              <p:cNvPr id="233" name="Google Shape;233;p20"/>
              <p:cNvSpPr/>
              <p:nvPr/>
            </p:nvSpPr>
            <p:spPr>
              <a:xfrm rot="5400000">
                <a:off x="3528461" y="4476965"/>
                <a:ext cx="238869" cy="286642"/>
              </a:xfrm>
              <a:prstGeom prst="rightArrow">
                <a:avLst>
                  <a:gd fmla="val 60000" name="adj1"/>
                  <a:gd fmla="val 50000" name="adj2"/>
                </a:avLst>
              </a:prstGeom>
              <a:solidFill>
                <a:srgbClr val="9F29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txBox="1"/>
              <p:nvPr/>
            </p:nvSpPr>
            <p:spPr>
              <a:xfrm>
                <a:off x="3561903" y="4500852"/>
                <a:ext cx="171986" cy="1672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100"/>
                  <a:buFont typeface="Arial"/>
                  <a:buNone/>
                </a:pPr>
                <a:r>
                  <a:t/>
                </a:r>
                <a:endParaRPr sz="1100">
                  <a:solidFill>
                    <a:schemeClr val="lt1"/>
                  </a:solidFill>
                  <a:latin typeface="Arial"/>
                  <a:ea typeface="Arial"/>
                  <a:cs typeface="Arial"/>
                  <a:sym typeface="Arial"/>
                </a:endParaRPr>
              </a:p>
            </p:txBody>
          </p:sp>
          <p:sp>
            <p:nvSpPr>
              <p:cNvPr id="235" name="Google Shape;235;p20"/>
              <p:cNvSpPr/>
              <p:nvPr/>
            </p:nvSpPr>
            <p:spPr>
              <a:xfrm>
                <a:off x="2866594" y="4779532"/>
                <a:ext cx="1562602" cy="636984"/>
              </a:xfrm>
              <a:prstGeom prst="roundRect">
                <a:avLst>
                  <a:gd fmla="val 10000" name="adj"/>
                </a:avLst>
              </a:prstGeom>
              <a:solidFill>
                <a:srgbClr val="9F2992"/>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txBox="1"/>
              <p:nvPr/>
            </p:nvSpPr>
            <p:spPr>
              <a:xfrm>
                <a:off x="2885251" y="4798189"/>
                <a:ext cx="1525288" cy="599670"/>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Arial"/>
                  <a:buNone/>
                </a:pPr>
                <a:r>
                  <a:rPr lang="en-US" sz="1600">
                    <a:solidFill>
                      <a:schemeClr val="lt1"/>
                    </a:solidFill>
                    <a:latin typeface="Arial"/>
                    <a:ea typeface="Arial"/>
                    <a:cs typeface="Arial"/>
                    <a:sym typeface="Arial"/>
                  </a:rPr>
                  <a:t>Analysis and Results</a:t>
                </a:r>
                <a:endParaRPr/>
              </a:p>
            </p:txBody>
          </p:sp>
        </p:grpSp>
        <p:sp>
          <p:nvSpPr>
            <p:cNvPr id="237" name="Google Shape;237;p20"/>
            <p:cNvSpPr/>
            <p:nvPr/>
          </p:nvSpPr>
          <p:spPr>
            <a:xfrm>
              <a:off x="10470353" y="1139847"/>
              <a:ext cx="236305" cy="3020602"/>
            </a:xfrm>
            <a:prstGeom prst="rightBrace">
              <a:avLst>
                <a:gd fmla="val 8333"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38" name="Google Shape;238;p20"/>
            <p:cNvSpPr txBox="1"/>
            <p:nvPr/>
          </p:nvSpPr>
          <p:spPr>
            <a:xfrm>
              <a:off x="10802866" y="2388538"/>
              <a:ext cx="1823214" cy="52322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Image </a:t>
              </a:r>
              <a:endParaRPr/>
            </a:p>
            <a:p>
              <a:pPr indent="0" lvl="0" marL="0" marR="0" rtl="0" algn="ctr">
                <a:spcBef>
                  <a:spcPts val="0"/>
                </a:spcBef>
                <a:spcAft>
                  <a:spcPts val="0"/>
                </a:spcAft>
                <a:buNone/>
              </a:pPr>
              <a:r>
                <a:rPr lang="en-US" sz="1400">
                  <a:solidFill>
                    <a:schemeClr val="dk1"/>
                  </a:solidFill>
                  <a:latin typeface="Arial"/>
                  <a:ea typeface="Arial"/>
                  <a:cs typeface="Arial"/>
                  <a:sym typeface="Arial"/>
                </a:rPr>
                <a:t>Processing</a:t>
              </a:r>
              <a:endParaRPr/>
            </a:p>
          </p:txBody>
        </p:sp>
      </p:grpSp>
      <p:grpSp>
        <p:nvGrpSpPr>
          <p:cNvPr id="239" name="Google Shape;239;p20"/>
          <p:cNvGrpSpPr/>
          <p:nvPr/>
        </p:nvGrpSpPr>
        <p:grpSpPr>
          <a:xfrm>
            <a:off x="972130" y="275212"/>
            <a:ext cx="1968500" cy="2396697"/>
            <a:chOff x="660400" y="635000"/>
            <a:chExt cx="1968500" cy="2396697"/>
          </a:xfrm>
        </p:grpSpPr>
        <p:sp>
          <p:nvSpPr>
            <p:cNvPr id="240" name="Google Shape;240;p20"/>
            <p:cNvSpPr txBox="1"/>
            <p:nvPr/>
          </p:nvSpPr>
          <p:spPr>
            <a:xfrm>
              <a:off x="660400" y="635000"/>
              <a:ext cx="1294650" cy="400110"/>
            </a:xfrm>
            <a:prstGeom prst="rect">
              <a:avLst/>
            </a:prstGeom>
            <a:solidFill>
              <a:srgbClr val="50154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SAMPLES</a:t>
              </a:r>
              <a:endParaRPr/>
            </a:p>
          </p:txBody>
        </p:sp>
        <p:cxnSp>
          <p:nvCxnSpPr>
            <p:cNvPr id="241" name="Google Shape;241;p20"/>
            <p:cNvCxnSpPr/>
            <p:nvPr/>
          </p:nvCxnSpPr>
          <p:spPr>
            <a:xfrm>
              <a:off x="673100" y="1035110"/>
              <a:ext cx="0" cy="1695390"/>
            </a:xfrm>
            <a:prstGeom prst="straightConnector1">
              <a:avLst/>
            </a:prstGeom>
            <a:noFill/>
            <a:ln cap="flat" cmpd="sng" w="19050">
              <a:solidFill>
                <a:srgbClr val="501549"/>
              </a:solidFill>
              <a:prstDash val="solid"/>
              <a:miter lim="800000"/>
              <a:headEnd len="sm" w="sm" type="none"/>
              <a:tailEnd len="sm" w="sm" type="none"/>
            </a:ln>
          </p:spPr>
        </p:cxnSp>
        <p:cxnSp>
          <p:nvCxnSpPr>
            <p:cNvPr id="242" name="Google Shape;242;p20"/>
            <p:cNvCxnSpPr/>
            <p:nvPr/>
          </p:nvCxnSpPr>
          <p:spPr>
            <a:xfrm>
              <a:off x="673100" y="1333500"/>
              <a:ext cx="393700" cy="0"/>
            </a:xfrm>
            <a:prstGeom prst="straightConnector1">
              <a:avLst/>
            </a:prstGeom>
            <a:noFill/>
            <a:ln cap="flat" cmpd="sng" w="19050">
              <a:solidFill>
                <a:srgbClr val="501549"/>
              </a:solidFill>
              <a:prstDash val="solid"/>
              <a:miter lim="800000"/>
              <a:headEnd len="sm" w="sm" type="none"/>
              <a:tailEnd len="med" w="med" type="triangle"/>
            </a:ln>
          </p:spPr>
        </p:cxnSp>
        <p:cxnSp>
          <p:nvCxnSpPr>
            <p:cNvPr id="243" name="Google Shape;243;p20"/>
            <p:cNvCxnSpPr/>
            <p:nvPr/>
          </p:nvCxnSpPr>
          <p:spPr>
            <a:xfrm>
              <a:off x="660400" y="1981200"/>
              <a:ext cx="393700" cy="0"/>
            </a:xfrm>
            <a:prstGeom prst="straightConnector1">
              <a:avLst/>
            </a:prstGeom>
            <a:noFill/>
            <a:ln cap="flat" cmpd="sng" w="19050">
              <a:solidFill>
                <a:srgbClr val="501549"/>
              </a:solidFill>
              <a:prstDash val="solid"/>
              <a:miter lim="800000"/>
              <a:headEnd len="sm" w="sm" type="none"/>
              <a:tailEnd len="med" w="med" type="triangle"/>
            </a:ln>
          </p:spPr>
        </p:cxnSp>
        <p:cxnSp>
          <p:nvCxnSpPr>
            <p:cNvPr id="244" name="Google Shape;244;p20"/>
            <p:cNvCxnSpPr/>
            <p:nvPr/>
          </p:nvCxnSpPr>
          <p:spPr>
            <a:xfrm>
              <a:off x="660400" y="2730500"/>
              <a:ext cx="393700" cy="0"/>
            </a:xfrm>
            <a:prstGeom prst="straightConnector1">
              <a:avLst/>
            </a:prstGeom>
            <a:noFill/>
            <a:ln cap="flat" cmpd="sng" w="19050">
              <a:solidFill>
                <a:srgbClr val="501549"/>
              </a:solidFill>
              <a:prstDash val="solid"/>
              <a:miter lim="800000"/>
              <a:headEnd len="sm" w="sm" type="none"/>
              <a:tailEnd len="med" w="med" type="triangle"/>
            </a:ln>
          </p:spPr>
        </p:cxnSp>
        <p:sp>
          <p:nvSpPr>
            <p:cNvPr id="245" name="Google Shape;245;p20"/>
            <p:cNvSpPr txBox="1"/>
            <p:nvPr/>
          </p:nvSpPr>
          <p:spPr>
            <a:xfrm>
              <a:off x="1040095" y="1077663"/>
              <a:ext cx="10795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2 control organoids</a:t>
              </a:r>
              <a:endParaRPr/>
            </a:p>
          </p:txBody>
        </p:sp>
        <p:sp>
          <p:nvSpPr>
            <p:cNvPr id="246" name="Google Shape;246;p20"/>
            <p:cNvSpPr txBox="1"/>
            <p:nvPr/>
          </p:nvSpPr>
          <p:spPr>
            <a:xfrm>
              <a:off x="1013388" y="1729600"/>
              <a:ext cx="161551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 Positive control - DMSO</a:t>
              </a:r>
              <a:endParaRPr/>
            </a:p>
          </p:txBody>
        </p:sp>
        <p:sp>
          <p:nvSpPr>
            <p:cNvPr id="247" name="Google Shape;247;p20"/>
            <p:cNvSpPr txBox="1"/>
            <p:nvPr/>
          </p:nvSpPr>
          <p:spPr>
            <a:xfrm>
              <a:off x="1040095" y="2446922"/>
              <a:ext cx="158880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1 Treated organoid - DOX</a:t>
              </a:r>
              <a:endParaRPr/>
            </a:p>
          </p:txBody>
        </p:sp>
      </p:grpSp>
      <p:pic>
        <p:nvPicPr>
          <p:cNvPr descr="Doxorubicin - Wikipedia" id="248" name="Google Shape;248;p20"/>
          <p:cNvPicPr preferRelativeResize="0"/>
          <p:nvPr/>
        </p:nvPicPr>
        <p:blipFill rotWithShape="1">
          <a:blip r:embed="rId3">
            <a:alphaModFix/>
          </a:blip>
          <a:srcRect b="0" l="0" r="0" t="0"/>
          <a:stretch/>
        </p:blipFill>
        <p:spPr>
          <a:xfrm>
            <a:off x="672126" y="3600870"/>
            <a:ext cx="2073243" cy="1581150"/>
          </a:xfrm>
          <a:prstGeom prst="rect">
            <a:avLst/>
          </a:prstGeom>
          <a:noFill/>
          <a:ln>
            <a:noFill/>
          </a:ln>
        </p:spPr>
      </p:pic>
      <p:pic>
        <p:nvPicPr>
          <p:cNvPr descr="Doxorubicin HCl 2mg/mL Injection for ..." id="249" name="Google Shape;249;p20"/>
          <p:cNvPicPr preferRelativeResize="0"/>
          <p:nvPr/>
        </p:nvPicPr>
        <p:blipFill rotWithShape="1">
          <a:blip r:embed="rId4">
            <a:alphaModFix/>
          </a:blip>
          <a:srcRect b="0" l="0" r="0" t="0"/>
          <a:stretch/>
        </p:blipFill>
        <p:spPr>
          <a:xfrm>
            <a:off x="2745369" y="3384395"/>
            <a:ext cx="1615512" cy="1615512"/>
          </a:xfrm>
          <a:prstGeom prst="rect">
            <a:avLst/>
          </a:prstGeom>
          <a:noFill/>
          <a:ln>
            <a:noFill/>
          </a:ln>
        </p:spPr>
      </p:pic>
      <p:sp>
        <p:nvSpPr>
          <p:cNvPr id="250" name="Google Shape;250;p20"/>
          <p:cNvSpPr txBox="1"/>
          <p:nvPr/>
        </p:nvSpPr>
        <p:spPr>
          <a:xfrm>
            <a:off x="627081" y="5403695"/>
            <a:ext cx="37338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Popular and generic chemotherapy drug known to have serious side effects including gastrointestinal toxicity</a:t>
            </a:r>
            <a:endParaRPr/>
          </a:p>
        </p:txBody>
      </p:sp>
      <p:sp>
        <p:nvSpPr>
          <p:cNvPr id="251" name="Google Shape;251;p20"/>
          <p:cNvSpPr txBox="1"/>
          <p:nvPr/>
        </p:nvSpPr>
        <p:spPr>
          <a:xfrm>
            <a:off x="824526" y="2736007"/>
            <a:ext cx="2116104"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Day 6 organoids cultured from Canine small intestine epithelial cell lines</a:t>
            </a:r>
            <a:endParaRPr/>
          </a:p>
        </p:txBody>
      </p:sp>
      <p:sp>
        <p:nvSpPr>
          <p:cNvPr id="252" name="Google Shape;252;p20"/>
          <p:cNvSpPr txBox="1"/>
          <p:nvPr/>
        </p:nvSpPr>
        <p:spPr>
          <a:xfrm>
            <a:off x="1496800" y="6092359"/>
            <a:ext cx="1869049" cy="461665"/>
          </a:xfrm>
          <a:prstGeom prst="rect">
            <a:avLst/>
          </a:prstGeom>
          <a:noFill/>
          <a:ln cap="flat" cmpd="sng" w="9525">
            <a:solidFill>
              <a:schemeClr val="l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200">
                <a:solidFill>
                  <a:schemeClr val="dk1"/>
                </a:solidFill>
                <a:latin typeface="Arial"/>
                <a:ea typeface="Arial"/>
                <a:cs typeface="Arial"/>
                <a:sym typeface="Arial"/>
              </a:rPr>
              <a:t>Dox treatment  </a:t>
            </a:r>
            <a:endParaRPr/>
          </a:p>
          <a:p>
            <a:pPr indent="0" lvl="0" marL="0" marR="0" rtl="0" algn="just">
              <a:spcBef>
                <a:spcPts val="0"/>
              </a:spcBef>
              <a:spcAft>
                <a:spcPts val="0"/>
              </a:spcAft>
              <a:buNone/>
            </a:pPr>
            <a:r>
              <a:rPr lang="en-US" sz="1200">
                <a:solidFill>
                  <a:schemeClr val="dk1"/>
                </a:solidFill>
                <a:latin typeface="Arial"/>
                <a:ea typeface="Arial"/>
                <a:cs typeface="Arial"/>
                <a:sym typeface="Arial"/>
              </a:rPr>
              <a:t>0.3 µM prepared in DMSO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descr="A screen shot of a computer screen&#10;&#10;Description automatically generated" id="258" name="Google Shape;258;p21"/>
          <p:cNvPicPr preferRelativeResize="0"/>
          <p:nvPr/>
        </p:nvPicPr>
        <p:blipFill rotWithShape="1">
          <a:blip r:embed="rId3">
            <a:alphaModFix/>
          </a:blip>
          <a:srcRect b="0" l="0" r="0" t="0"/>
          <a:stretch/>
        </p:blipFill>
        <p:spPr>
          <a:xfrm>
            <a:off x="7396690" y="1148813"/>
            <a:ext cx="4490223" cy="11418373"/>
          </a:xfrm>
          <a:prstGeom prst="rect">
            <a:avLst/>
          </a:prstGeom>
          <a:noFill/>
          <a:ln>
            <a:noFill/>
          </a:ln>
        </p:spPr>
      </p:pic>
      <p:pic>
        <p:nvPicPr>
          <p:cNvPr id="259" name="Google Shape;259;p21"/>
          <p:cNvPicPr preferRelativeResize="0"/>
          <p:nvPr/>
        </p:nvPicPr>
        <p:blipFill rotWithShape="1">
          <a:blip r:embed="rId4">
            <a:alphaModFix/>
          </a:blip>
          <a:srcRect b="0" l="0" r="0" t="0"/>
          <a:stretch/>
        </p:blipFill>
        <p:spPr>
          <a:xfrm>
            <a:off x="305087" y="1124509"/>
            <a:ext cx="4653775" cy="5496326"/>
          </a:xfrm>
          <a:prstGeom prst="rect">
            <a:avLst/>
          </a:prstGeom>
          <a:noFill/>
          <a:ln>
            <a:noFill/>
          </a:ln>
        </p:spPr>
      </p:pic>
      <p:sp>
        <p:nvSpPr>
          <p:cNvPr id="260" name="Google Shape;260;p21"/>
          <p:cNvSpPr/>
          <p:nvPr/>
        </p:nvSpPr>
        <p:spPr>
          <a:xfrm>
            <a:off x="5492261" y="3821723"/>
            <a:ext cx="1207477" cy="45719"/>
          </a:xfrm>
          <a:prstGeom prst="rightArrow">
            <a:avLst>
              <a:gd fmla="val 50000" name="adj1"/>
              <a:gd fmla="val 50000" name="adj2"/>
            </a:avLst>
          </a:prstGeom>
          <a:solidFill>
            <a:schemeClr val="accent1"/>
          </a:solidFill>
          <a:ln cap="flat" cmpd="sng" w="571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 name="Google Shape;261;p21"/>
          <p:cNvSpPr txBox="1"/>
          <p:nvPr/>
        </p:nvSpPr>
        <p:spPr>
          <a:xfrm>
            <a:off x="1101969" y="586154"/>
            <a:ext cx="12875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Document</a:t>
            </a:r>
            <a:endParaRPr/>
          </a:p>
        </p:txBody>
      </p:sp>
      <p:sp>
        <p:nvSpPr>
          <p:cNvPr id="262" name="Google Shape;262;p21"/>
          <p:cNvSpPr txBox="1"/>
          <p:nvPr/>
        </p:nvSpPr>
        <p:spPr>
          <a:xfrm>
            <a:off x="5392615" y="586154"/>
            <a:ext cx="3854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to</a:t>
            </a:r>
            <a:endParaRPr/>
          </a:p>
        </p:txBody>
      </p:sp>
      <p:sp>
        <p:nvSpPr>
          <p:cNvPr id="263" name="Google Shape;263;p21"/>
          <p:cNvSpPr txBox="1"/>
          <p:nvPr/>
        </p:nvSpPr>
        <p:spPr>
          <a:xfrm>
            <a:off x="9167446" y="585248"/>
            <a:ext cx="7232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Code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